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66bebd3f3b947a5" /><Relationship Type="http://schemas.openxmlformats.org/officeDocument/2006/relationships/extended-properties" Target="/docProps/app.xml" Id="R80927dbb05f34c53" /><Relationship Type="http://schemas.openxmlformats.org/officeDocument/2006/relationships/officeDocument" Target="/ppt/presentation.xml" Id="R14fd5cf982cf4a9b" /></Relationships>
</file>

<file path=ppt/presentation.xml><?xml version="1.0" encoding="utf-8"?>
<p:presentation xmlns:p="http://schemas.openxmlformats.org/presentationml/2006/main">
  <p:sldMasterIdLst>
    <p:sldMasterId xmlns:r="http://schemas.openxmlformats.org/officeDocument/2006/relationships" id="2147483648" r:id="R0a010583106c436a"/>
  </p:sldMasterIdLst>
  <p:notesMasterIdLst>
    <p:notesMasterId xmlns:r="http://schemas.openxmlformats.org/officeDocument/2006/relationships" r:id="Rb1839938a4f74109"/>
  </p:notesMasterIdLst>
  <p:sldIdLst>
    <p:sldId xmlns:r="http://schemas.openxmlformats.org/officeDocument/2006/relationships" id="256" r:id="Rf1c1ac66fdfb444c"/>
    <p:sldId xmlns:r="http://schemas.openxmlformats.org/officeDocument/2006/relationships" id="257" r:id="Reeecf76f78fe434f"/>
    <p:sldId xmlns:r="http://schemas.openxmlformats.org/officeDocument/2006/relationships" id="258" r:id="R5f2738cc66be4e6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4c691d6118b485b" /><Relationship Type="http://schemas.openxmlformats.org/officeDocument/2006/relationships/slideMaster" Target="/ppt/slideMasters/slideMaster1.xml" Id="R0a010583106c436a" /><Relationship Type="http://schemas.openxmlformats.org/officeDocument/2006/relationships/notesMaster" Target="/ppt/notesMasters/notesMaster1.xml" Id="Rb1839938a4f74109" /><Relationship Type="http://schemas.openxmlformats.org/officeDocument/2006/relationships/presProps" Target="/ppt/presProps.xml" Id="R65ae9c3a412b4fd6" /><Relationship Type="http://schemas.openxmlformats.org/officeDocument/2006/relationships/tableStyles" Target="/ppt/tableStyles.xml" Id="R4b9755dbe0ed4077" /><Relationship Type="http://schemas.openxmlformats.org/officeDocument/2006/relationships/slide" Target="/ppt/slides/slide1.xml" Id="Rf1c1ac66fdfb444c" /><Relationship Type="http://schemas.openxmlformats.org/officeDocument/2006/relationships/slide" Target="/ppt/slides/slide2.xml" Id="Reeecf76f78fe434f" /><Relationship Type="http://schemas.openxmlformats.org/officeDocument/2006/relationships/slide" Target="/ppt/slides/slide3.xml" Id="R5f2738cc66be4e6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016e1bc808f414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294bbdb6bda4196" /><Relationship Type="http://schemas.openxmlformats.org/officeDocument/2006/relationships/notesMaster" Target="/ppt/notesMasters/notesMaster1.xml" Id="R194f78e803f84d0f" /></Relationships>
</file>

<file path=ppt/notesSlides/_rels/notesSlide2.xml.rels>&#65279;<?xml version="1.0" encoding="utf-8"?><Relationships xmlns="http://schemas.openxmlformats.org/package/2006/relationships"><Relationship Type="http://schemas.openxmlformats.org/officeDocument/2006/relationships/slide" Target="/ppt/slides/slide2.xml" Id="R853884da0b834a6f" /><Relationship Type="http://schemas.openxmlformats.org/officeDocument/2006/relationships/notesMaster" Target="/ppt/notesMasters/notesMaster1.xml" Id="R4a0f65ca69084679" /></Relationships>
</file>

<file path=ppt/notesSlides/_rels/notesSlide3.xml.rels>&#65279;<?xml version="1.0" encoding="utf-8"?><Relationships xmlns="http://schemas.openxmlformats.org/package/2006/relationships"><Relationship Type="http://schemas.openxmlformats.org/officeDocument/2006/relationships/slide" Target="/ppt/slides/slide3.xml" Id="R5349c80e82e04c59" /><Relationship Type="http://schemas.openxmlformats.org/officeDocument/2006/relationships/notesMaster" Target="/ppt/notesMasters/notesMaster1.xml" Id="Re02042642aae40d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fictional comparison created for Mei So Studio. Fern &amp; Fold Workshop is an invented demonstration business. The before and after preserve the same title, organization, audience and month. The intentionally weak before layout shows crowded hierarchy without clipping. All objects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Every figure is invented and illustrative, not an actual client result. Four fictional classes have 120 total places and 96 reserved places. Reserved capacity is 96 / 120 = 80%. Open places are 120 - 96 = 24. Returning guests = 18. All six facts appear in both the before and after. The output uses editable native text rather than a raster image or chart.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fictional operational process. It does not describe actual client work or promise delivery. Both versions retain the four steps, responsibilities and actions. The after version uses editable native text, numbered process nodes and connectors.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ccab5275145496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6f405836f124417" /><Relationship Type="http://schemas.openxmlformats.org/officeDocument/2006/relationships/slideLayout" Target="/ppt/slideLayouts/slideLayout1.xml" Id="R56a872cb77ad42e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6a872cb77ad42e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b7c8d3bb7924a2c" /><Relationship Type="http://schemas.openxmlformats.org/officeDocument/2006/relationships/notesSlide" Target="/ppt/notesSlides/notesSlide1.xml" Id="R0fbc6b50045248d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516de74baf348c4" /><Relationship Type="http://schemas.openxmlformats.org/officeDocument/2006/relationships/notesSlide" Target="/ppt/notesSlides/notesSlide2.xml" Id="Re9f27994b14b41c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5f940c5d2b44f9b" /><Relationship Type="http://schemas.openxmlformats.org/officeDocument/2006/relationships/notesSlide" Target="/ppt/notesSlides/notesSlide3.xml" Id="R20a7638024564007" /></Relationships>
</file>

<file path=ppt/slides/slide1.xml><?xml version="1.0" encoding="utf-8"?>
<p:sld xmlns:p="http://schemas.openxmlformats.org/presentationml/2006/main">
  <p:cSld>
    <p:bg>
      <p:bgPr>
        <a:solidFill xmlns:a="http://schemas.openxmlformats.org/drawingml/2006/main">
          <a:srgbClr val="F6F3E8"/>
        </a:solidFill>
      </p:bgPr>
    </p:bg>
    <p:spTree>
      <p:nvGrpSpPr>
        <p:cNvPr id="1" name=""/>
        <p:cNvGrpSpPr/>
        <p:nvPr/>
      </p:nvGrpSpPr>
      <p:grpSpPr>
        <a:xfrm xmlns:a="http://schemas.openxmlformats.org/drawingml/2006/main"/>
      </p:grpSpPr>
      <p:sp>
        <p:nvSpPr>
          <p:cNvPr id="16" name="sample-title">
            <a:extLst xmlns:a="http://schemas.openxmlformats.org/drawingml/2006/main">
              <a:ext uri="{FF2B5EF4-FFF2-40B4-BE49-F238E27FC236}">
                <a16:creationId xmlns:a16="http://schemas.microsoft.com/office/drawing/2014/main" id="{319D0F32-A831-465B-A02B-18F94635E7DB}"/>
              </a:ext>
            </a:extLst>
          </p:cNvPr>
          <p:cNvSpPr>
            <a:spLocks xmlns:a="http://schemas.openxmlformats.org/drawingml/2006/main" noGrp="1"/>
          </p:cNvSpPr>
          <p:nvPr/>
        </p:nvSpPr>
        <p:spPr>
          <a:xfrm xmlns:a="http://schemas.openxmlformats.org/drawingml/2006/main">
            <a:off x="609600" y="333375"/>
            <a:ext cx="828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1">
                <a:solidFill>
                  <a:srgbClr val="183F34"/>
                </a:solidFill>
                <a:latin typeface="Liberation Sans"/>
                <a:ea typeface="Liberation Sans"/>
                <a:cs typeface="Liberation Sans"/>
              </a:defRPr>
            </a:pPr>
            <a:r>
              <a:rPr sz="2700" b="1">
                <a:solidFill>
                  <a:srgbClr val="183F34"/>
                </a:solidFill>
                <a:latin typeface="Liberation Sans"/>
                <a:ea typeface="Liberation Sans"/>
                <a:cs typeface="Liberation Sans"/>
              </a:rPr>
              <a:t>Title slide cleanup</a:t>
            </a:r>
          </a:p>
        </p:txBody>
      </p:sp>
      <p:sp>
        <p:nvSpPr>
          <p:cNvPr id="2" name="studio-brand">
            <a:extLst xmlns:a="http://schemas.openxmlformats.org/drawingml/2006/main">
              <a:ext uri="{FF2B5EF4-FFF2-40B4-BE49-F238E27FC236}">
                <a16:creationId xmlns:a16="http://schemas.microsoft.com/office/drawing/2014/main" id="{16948DFB-1FBD-4EDC-9521-ED8D64C8A49E}"/>
              </a:ext>
            </a:extLst>
          </p:cNvPr>
          <p:cNvSpPr>
            <a:spLocks xmlns:a="http://schemas.openxmlformats.org/drawingml/2006/main" noGrp="1"/>
          </p:cNvSpPr>
          <p:nvPr/>
        </p:nvSpPr>
        <p:spPr>
          <a:xfrm xmlns:a="http://schemas.openxmlformats.org/drawingml/2006/main">
            <a:off x="9620250" y="428625"/>
            <a:ext cx="1962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1">
                <a:solidFill>
                  <a:srgbClr val="183F34"/>
                </a:solidFill>
                <a:latin typeface="Liberation Sans"/>
                <a:ea typeface="Liberation Sans"/>
                <a:cs typeface="Liberation Sans"/>
              </a:defRPr>
            </a:pPr>
            <a:r>
              <a:rPr sz="1200" b="1">
                <a:solidFill>
                  <a:srgbClr val="183F34"/>
                </a:solidFill>
                <a:latin typeface="Liberation Sans"/>
                <a:ea typeface="Liberation Sans"/>
                <a:cs typeface="Liberation Sans"/>
              </a:rPr>
              <a:t>MEI SO STUDIO</a:t>
            </a:r>
          </a:p>
        </p:txBody>
      </p:sp>
      <p:sp>
        <p:nvSpPr>
          <p:cNvPr id="3" name="before-label">
            <a:extLst xmlns:a="http://schemas.openxmlformats.org/drawingml/2006/main">
              <a:ext uri="{FF2B5EF4-FFF2-40B4-BE49-F238E27FC236}">
                <a16:creationId xmlns:a16="http://schemas.microsoft.com/office/drawing/2014/main" id="{E6D4D588-9601-4934-8ACA-D82DA2ECBDD7}"/>
              </a:ext>
            </a:extLst>
          </p:cNvPr>
          <p:cNvSpPr>
            <a:spLocks xmlns:a="http://schemas.openxmlformats.org/drawingml/2006/main" noGrp="1"/>
          </p:cNvSpPr>
          <p:nvPr/>
        </p:nvSpPr>
        <p:spPr>
          <a:xfrm xmlns:a="http://schemas.openxmlformats.org/drawingml/2006/main">
            <a:off x="609600" y="1143000"/>
            <a:ext cx="428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1">
                <a:solidFill>
                  <a:srgbClr val="627269"/>
                </a:solidFill>
                <a:latin typeface="Liberation Sans"/>
                <a:ea typeface="Liberation Sans"/>
                <a:cs typeface="Liberation Sans"/>
              </a:defRPr>
            </a:pPr>
            <a:r>
              <a:rPr sz="1125" b="1">
                <a:solidFill>
                  <a:srgbClr val="627269"/>
                </a:solidFill>
                <a:latin typeface="Liberation Sans"/>
                <a:ea typeface="Liberation Sans"/>
                <a:cs typeface="Liberation Sans"/>
              </a:rPr>
              <a:t>BEFORE</a:t>
            </a:r>
          </a:p>
        </p:txBody>
      </p:sp>
      <p:sp>
        <p:nvSpPr>
          <p:cNvPr id="4" name="after-label">
            <a:extLst xmlns:a="http://schemas.openxmlformats.org/drawingml/2006/main">
              <a:ext uri="{FF2B5EF4-FFF2-40B4-BE49-F238E27FC236}">
                <a16:creationId xmlns:a16="http://schemas.microsoft.com/office/drawing/2014/main" id="{AD91AA19-59C1-4A70-812E-C427734AE5FC}"/>
              </a:ext>
            </a:extLst>
          </p:cNvPr>
          <p:cNvSpPr>
            <a:spLocks xmlns:a="http://schemas.openxmlformats.org/drawingml/2006/main" noGrp="1"/>
          </p:cNvSpPr>
          <p:nvPr/>
        </p:nvSpPr>
        <p:spPr>
          <a:xfrm xmlns:a="http://schemas.openxmlformats.org/drawingml/2006/main">
            <a:off x="6191250" y="1143000"/>
            <a:ext cx="5391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1">
                <a:solidFill>
                  <a:srgbClr val="183F34"/>
                </a:solidFill>
                <a:latin typeface="Liberation Sans"/>
                <a:ea typeface="Liberation Sans"/>
                <a:cs typeface="Liberation Sans"/>
              </a:defRPr>
            </a:pPr>
            <a:r>
              <a:rPr sz="1125" b="1">
                <a:solidFill>
                  <a:srgbClr val="183F34"/>
                </a:solidFill>
                <a:latin typeface="Liberation Sans"/>
                <a:ea typeface="Liberation Sans"/>
                <a:cs typeface="Liberation Sans"/>
              </a:rPr>
              <a:t>AFTER</a:t>
            </a:r>
          </a:p>
        </p:txBody>
      </p:sp>
      <p:sp>
        <p:nvSpPr>
          <p:cNvPr id="5" name="comparison-divider">
            <a:extLst xmlns:a="http://schemas.openxmlformats.org/drawingml/2006/main">
              <a:ext uri="{FF2B5EF4-FFF2-40B4-BE49-F238E27FC236}">
                <a16:creationId xmlns:a16="http://schemas.microsoft.com/office/drawing/2014/main" id="{80FA387B-C788-46CE-89CD-465F918B3259}"/>
              </a:ext>
            </a:extLst>
          </p:cNvPr>
          <p:cNvSpPr>
            <a:spLocks xmlns:a="http://schemas.openxmlformats.org/drawingml/2006/main" noGrp="1"/>
          </p:cNvSpPr>
          <p:nvPr/>
        </p:nvSpPr>
        <p:spPr>
          <a:xfrm xmlns:a="http://schemas.openxmlformats.org/drawingml/2006/main">
            <a:off x="5600700" y="1143000"/>
            <a:ext cx="0" cy="4686300"/>
          </a:xfrm>
          <a:prstGeom xmlns:a="http://schemas.openxmlformats.org/drawingml/2006/main" prst="line">
            <a:avLst/>
          </a:prstGeom>
          <a:noFill xmlns:a="http://schemas.openxmlformats.org/drawingml/2006/main"/>
          <a:ln xmlns:a="http://schemas.openxmlformats.org/drawingml/2006/main" w="9525">
            <a:solidFill>
              <a:srgbClr val="C4CEBF"/>
            </a:solidFill>
            <a:prstDash val="solid"/>
          </a:ln>
        </p:spPr>
      </p:sp>
      <p:sp>
        <p:nvSpPr>
          <p:cNvPr id="6" name="fictional-disclosure">
            <a:extLst xmlns:a="http://schemas.openxmlformats.org/drawingml/2006/main">
              <a:ext uri="{FF2B5EF4-FFF2-40B4-BE49-F238E27FC236}">
                <a16:creationId xmlns:a16="http://schemas.microsoft.com/office/drawing/2014/main" id="{EC4423EE-DAB8-4AC0-A168-8763DAA7181E}"/>
              </a:ext>
            </a:extLst>
          </p:cNvPr>
          <p:cNvSpPr>
            <a:spLocks xmlns:a="http://schemas.openxmlformats.org/drawingml/2006/main" noGrp="1"/>
          </p:cNvSpPr>
          <p:nvPr/>
        </p:nvSpPr>
        <p:spPr>
          <a:xfrm xmlns:a="http://schemas.openxmlformats.org/drawingml/2006/main">
            <a:off x="609600" y="6257925"/>
            <a:ext cx="10334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27269"/>
                </a:solidFill>
                <a:latin typeface="Liberation Sans"/>
                <a:ea typeface="Liberation Sans"/>
                <a:cs typeface="Liberation Sans"/>
              </a:defRPr>
            </a:pPr>
            <a:r>
              <a:rPr sz="1200" b="0">
                <a:solidFill>
                  <a:srgbClr val="627269"/>
                </a:solidFill>
                <a:latin typeface="Liberation Sans"/>
                <a:ea typeface="Liberation Sans"/>
                <a:cs typeface="Liberation Sans"/>
              </a:rPr>
              <a:t>Original fictional portfolio sample. All content and metrics are illustrative.</a:t>
            </a:r>
          </a:p>
        </p:txBody>
      </p:sp>
      <p:sp>
        <p:nvSpPr>
          <p:cNvPr id="7" name="slide-number">
            <a:extLst xmlns:a="http://schemas.openxmlformats.org/drawingml/2006/main">
              <a:ext uri="{FF2B5EF4-FFF2-40B4-BE49-F238E27FC236}">
                <a16:creationId xmlns:a16="http://schemas.microsoft.com/office/drawing/2014/main" id="{BB48976F-7324-42E4-9D2E-A1A636D4DD4D}"/>
              </a:ext>
            </a:extLst>
          </p:cNvPr>
          <p:cNvSpPr>
            <a:spLocks xmlns:a="http://schemas.openxmlformats.org/drawingml/2006/main" noGrp="1"/>
          </p:cNvSpPr>
          <p:nvPr/>
        </p:nvSpPr>
        <p:spPr>
          <a:xfrm xmlns:a="http://schemas.openxmlformats.org/drawingml/2006/main">
            <a:off x="10953750" y="6257925"/>
            <a:ext cx="6286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27269"/>
                </a:solidFill>
                <a:latin typeface="Liberation Sans"/>
                <a:ea typeface="Liberation Sans"/>
                <a:cs typeface="Liberation Sans"/>
              </a:defRPr>
            </a:pPr>
            <a:r>
              <a:rPr sz="1200" b="0">
                <a:solidFill>
                  <a:srgbClr val="627269"/>
                </a:solidFill>
                <a:latin typeface="Liberation Sans"/>
                <a:ea typeface="Liberation Sans"/>
                <a:cs typeface="Liberation Sans"/>
              </a:rPr>
              <a:t>1 / 3</a:t>
            </a:r>
          </a:p>
        </p:txBody>
      </p:sp>
      <p:sp>
        <p:nvSpPr>
          <p:cNvPr id="8" name="before-company">
            <a:extLst xmlns:a="http://schemas.openxmlformats.org/drawingml/2006/main">
              <a:ext uri="{FF2B5EF4-FFF2-40B4-BE49-F238E27FC236}">
                <a16:creationId xmlns:a16="http://schemas.microsoft.com/office/drawing/2014/main" id="{A889E3CD-B5D4-4FFE-94CA-F7D146310FAB}"/>
              </a:ext>
            </a:extLst>
          </p:cNvPr>
          <p:cNvSpPr>
            <a:spLocks xmlns:a="http://schemas.openxmlformats.org/drawingml/2006/main" noGrp="1"/>
          </p:cNvSpPr>
          <p:nvPr/>
        </p:nvSpPr>
        <p:spPr>
          <a:xfrm xmlns:a="http://schemas.openxmlformats.org/drawingml/2006/main">
            <a:off x="838200" y="2019300"/>
            <a:ext cx="42862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725" b="1">
                <a:solidFill>
                  <a:srgbClr val="59615D"/>
                </a:solidFill>
                <a:latin typeface="Liberation Sans"/>
                <a:ea typeface="Liberation Sans"/>
                <a:cs typeface="Liberation Sans"/>
              </a:defRPr>
            </a:pPr>
            <a:r>
              <a:rPr sz="1725" b="1">
                <a:solidFill>
                  <a:srgbClr val="59615D"/>
                </a:solidFill>
                <a:latin typeface="Liberation Sans"/>
                <a:ea typeface="Liberation Sans"/>
                <a:cs typeface="Liberation Sans"/>
              </a:rPr>
              <a:t>FERN &amp; FOLD WORKSHOP</a:t>
            </a:r>
          </a:p>
        </p:txBody>
      </p:sp>
      <p:sp>
        <p:nvSpPr>
          <p:cNvPr id="9" name="before-title">
            <a:extLst xmlns:a="http://schemas.openxmlformats.org/drawingml/2006/main">
              <a:ext uri="{FF2B5EF4-FFF2-40B4-BE49-F238E27FC236}">
                <a16:creationId xmlns:a16="http://schemas.microsoft.com/office/drawing/2014/main" id="{201573B0-54D6-4D19-8687-D444C07E1B12}"/>
              </a:ext>
            </a:extLst>
          </p:cNvPr>
          <p:cNvSpPr>
            <a:spLocks xmlns:a="http://schemas.openxmlformats.org/drawingml/2006/main" noGrp="1"/>
          </p:cNvSpPr>
          <p:nvPr/>
        </p:nvSpPr>
        <p:spPr>
          <a:xfrm xmlns:a="http://schemas.openxmlformats.org/drawingml/2006/main">
            <a:off x="704850" y="2638425"/>
            <a:ext cx="4286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025" b="1">
                <a:solidFill>
                  <a:srgbClr val="59615D"/>
                </a:solidFill>
                <a:latin typeface="Liberation Sans"/>
                <a:ea typeface="Liberation Sans"/>
                <a:cs typeface="Liberation Sans"/>
              </a:defRPr>
            </a:pPr>
            <a:r>
              <a:rPr sz="2025" b="1">
                <a:solidFill>
                  <a:srgbClr val="59615D"/>
                </a:solidFill>
                <a:latin typeface="Liberation Sans"/>
                <a:ea typeface="Liberation Sans"/>
                <a:cs typeface="Liberation Sans"/>
              </a:rPr>
              <a:t>AUTUMN CLASS SERIES</a:t>
            </a:r>
          </a:p>
        </p:txBody>
      </p:sp>
      <p:sp>
        <p:nvSpPr>
          <p:cNvPr id="10" name="before-team">
            <a:extLst xmlns:a="http://schemas.openxmlformats.org/drawingml/2006/main">
              <a:ext uri="{FF2B5EF4-FFF2-40B4-BE49-F238E27FC236}">
                <a16:creationId xmlns:a16="http://schemas.microsoft.com/office/drawing/2014/main" id="{63585991-F575-4F2A-9DB2-D4A8A2F3D6B7}"/>
              </a:ext>
            </a:extLst>
          </p:cNvPr>
          <p:cNvSpPr>
            <a:spLocks xmlns:a="http://schemas.openxmlformats.org/drawingml/2006/main" noGrp="1"/>
          </p:cNvSpPr>
          <p:nvPr/>
        </p:nvSpPr>
        <p:spPr>
          <a:xfrm xmlns:a="http://schemas.openxmlformats.org/drawingml/2006/main">
            <a:off x="904875" y="3514725"/>
            <a:ext cx="4048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425" b="0">
                <a:solidFill>
                  <a:srgbClr val="59615D"/>
                </a:solidFill>
                <a:latin typeface="Liberation Sans"/>
                <a:ea typeface="Liberation Sans"/>
                <a:cs typeface="Liberation Sans"/>
              </a:defRPr>
            </a:pPr>
            <a:r>
              <a:rPr sz="1425" b="0">
                <a:solidFill>
                  <a:srgbClr val="59615D"/>
                </a:solidFill>
                <a:latin typeface="Liberation Sans"/>
                <a:ea typeface="Liberation Sans"/>
                <a:cs typeface="Liberation Sans"/>
              </a:rPr>
              <a:t>Team planning</a:t>
            </a:r>
          </a:p>
        </p:txBody>
      </p:sp>
      <p:sp>
        <p:nvSpPr>
          <p:cNvPr id="11" name="before-date">
            <a:extLst xmlns:a="http://schemas.openxmlformats.org/drawingml/2006/main">
              <a:ext uri="{FF2B5EF4-FFF2-40B4-BE49-F238E27FC236}">
                <a16:creationId xmlns:a16="http://schemas.microsoft.com/office/drawing/2014/main" id="{366C8408-C23F-4706-A110-706E789D7117}"/>
              </a:ext>
            </a:extLst>
          </p:cNvPr>
          <p:cNvSpPr>
            <a:spLocks xmlns:a="http://schemas.openxmlformats.org/drawingml/2006/main" noGrp="1"/>
          </p:cNvSpPr>
          <p:nvPr/>
        </p:nvSpPr>
        <p:spPr>
          <a:xfrm xmlns:a="http://schemas.openxmlformats.org/drawingml/2006/main">
            <a:off x="781050" y="3933825"/>
            <a:ext cx="4286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800" b="1">
                <a:solidFill>
                  <a:srgbClr val="59615D"/>
                </a:solidFill>
                <a:latin typeface="Liberation Sans"/>
                <a:ea typeface="Liberation Sans"/>
                <a:cs typeface="Liberation Sans"/>
              </a:defRPr>
            </a:pPr>
            <a:r>
              <a:rPr sz="1800" b="1">
                <a:solidFill>
                  <a:srgbClr val="59615D"/>
                </a:solidFill>
                <a:latin typeface="Liberation Sans"/>
                <a:ea typeface="Liberation Sans"/>
                <a:cs typeface="Liberation Sans"/>
              </a:rPr>
              <a:t>OCTOBER 2026</a:t>
            </a:r>
          </a:p>
        </p:txBody>
      </p:sp>
      <p:sp>
        <p:nvSpPr>
          <p:cNvPr id="12" name="after-company">
            <a:extLst xmlns:a="http://schemas.openxmlformats.org/drawingml/2006/main">
              <a:ext uri="{FF2B5EF4-FFF2-40B4-BE49-F238E27FC236}">
                <a16:creationId xmlns:a16="http://schemas.microsoft.com/office/drawing/2014/main" id="{1205340D-C226-4609-9A6E-083D3510C881}"/>
              </a:ext>
            </a:extLst>
          </p:cNvPr>
          <p:cNvSpPr>
            <a:spLocks xmlns:a="http://schemas.openxmlformats.org/drawingml/2006/main" noGrp="1"/>
          </p:cNvSpPr>
          <p:nvPr/>
        </p:nvSpPr>
        <p:spPr>
          <a:xfrm xmlns:a="http://schemas.openxmlformats.org/drawingml/2006/main">
            <a:off x="6191250" y="1838325"/>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183F34"/>
                </a:solidFill>
                <a:latin typeface="Liberation Sans"/>
                <a:ea typeface="Liberation Sans"/>
                <a:cs typeface="Liberation Sans"/>
              </a:defRPr>
            </a:pPr>
            <a:r>
              <a:rPr sz="1725" b="0">
                <a:solidFill>
                  <a:srgbClr val="183F34"/>
                </a:solidFill>
                <a:latin typeface="Liberation Sans"/>
                <a:ea typeface="Liberation Sans"/>
                <a:cs typeface="Liberation Sans"/>
              </a:rPr>
              <a:t>Fern &amp; Fold Workshop</a:t>
            </a:r>
          </a:p>
        </p:txBody>
      </p:sp>
      <p:sp>
        <p:nvSpPr>
          <p:cNvPr id="13" name="after-title">
            <a:extLst xmlns:a="http://schemas.openxmlformats.org/drawingml/2006/main">
              <a:ext uri="{FF2B5EF4-FFF2-40B4-BE49-F238E27FC236}">
                <a16:creationId xmlns:a16="http://schemas.microsoft.com/office/drawing/2014/main" id="{551A4D68-4FC1-40F5-AE46-B687CB6300FB}"/>
              </a:ext>
            </a:extLst>
          </p:cNvPr>
          <p:cNvSpPr>
            <a:spLocks xmlns:a="http://schemas.openxmlformats.org/drawingml/2006/main" noGrp="1"/>
          </p:cNvSpPr>
          <p:nvPr/>
        </p:nvSpPr>
        <p:spPr>
          <a:xfrm xmlns:a="http://schemas.openxmlformats.org/drawingml/2006/main">
            <a:off x="6191250" y="2457450"/>
            <a:ext cx="53340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5400" b="1">
                <a:solidFill>
                  <a:srgbClr val="183F34"/>
                </a:solidFill>
                <a:latin typeface="Liberation Sans"/>
                <a:ea typeface="Liberation Sans"/>
                <a:cs typeface="Liberation Sans"/>
              </a:defRPr>
            </a:pPr>
            <a:r>
              <a:rPr sz="5400" b="1">
                <a:solidFill>
                  <a:srgbClr val="183F34"/>
                </a:solidFill>
                <a:latin typeface="Liberation Sans"/>
                <a:ea typeface="Liberation Sans"/>
                <a:cs typeface="Liberation Sans"/>
              </a:rPr>
              <a:t>Autumn</a:t>
            </a:r>
          </a:p>
          <a:p xmlns:a="http://schemas.openxmlformats.org/drawingml/2006/main">
            <a:pPr algn="l">
              <a:defRPr sz="5400" b="1">
                <a:solidFill>
                  <a:srgbClr val="183F34"/>
                </a:solidFill>
                <a:latin typeface="Liberation Sans"/>
                <a:ea typeface="Liberation Sans"/>
                <a:cs typeface="Liberation Sans"/>
              </a:defRPr>
            </a:pPr>
            <a:r>
              <a:rPr sz="5400" b="1">
                <a:solidFill>
                  <a:srgbClr val="183F34"/>
                </a:solidFill>
                <a:latin typeface="Liberation Sans"/>
                <a:ea typeface="Liberation Sans"/>
                <a:cs typeface="Liberation Sans"/>
              </a:rPr>
              <a:t>class series</a:t>
            </a:r>
          </a:p>
        </p:txBody>
      </p:sp>
      <p:sp>
        <p:nvSpPr>
          <p:cNvPr id="14" name="after-team">
            <a:extLst xmlns:a="http://schemas.openxmlformats.org/drawingml/2006/main">
              <a:ext uri="{FF2B5EF4-FFF2-40B4-BE49-F238E27FC236}">
                <a16:creationId xmlns:a16="http://schemas.microsoft.com/office/drawing/2014/main" id="{16CBFF56-8389-400C-9C5D-0BCC9CC71886}"/>
              </a:ext>
            </a:extLst>
          </p:cNvPr>
          <p:cNvSpPr>
            <a:spLocks xmlns:a="http://schemas.openxmlformats.org/drawingml/2006/main" noGrp="1"/>
          </p:cNvSpPr>
          <p:nvPr/>
        </p:nvSpPr>
        <p:spPr>
          <a:xfrm xmlns:a="http://schemas.openxmlformats.org/drawingml/2006/main">
            <a:off x="6191250" y="4743450"/>
            <a:ext cx="523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183F34"/>
                </a:solidFill>
                <a:latin typeface="Liberation Sans"/>
                <a:ea typeface="Liberation Sans"/>
                <a:cs typeface="Liberation Sans"/>
              </a:defRPr>
            </a:pPr>
            <a:r>
              <a:rPr sz="1950" b="0">
                <a:solidFill>
                  <a:srgbClr val="183F34"/>
                </a:solidFill>
                <a:latin typeface="Liberation Sans"/>
                <a:ea typeface="Liberation Sans"/>
                <a:cs typeface="Liberation Sans"/>
              </a:rPr>
              <a:t>Team planning</a:t>
            </a:r>
          </a:p>
        </p:txBody>
      </p:sp>
      <p:sp>
        <p:nvSpPr>
          <p:cNvPr id="15" name="after-date">
            <a:extLst xmlns:a="http://schemas.openxmlformats.org/drawingml/2006/main">
              <a:ext uri="{FF2B5EF4-FFF2-40B4-BE49-F238E27FC236}">
                <a16:creationId xmlns:a16="http://schemas.microsoft.com/office/drawing/2014/main" id="{DE011CD0-5A11-407C-8BFF-BE32A11F767D}"/>
              </a:ext>
            </a:extLst>
          </p:cNvPr>
          <p:cNvSpPr>
            <a:spLocks xmlns:a="http://schemas.openxmlformats.org/drawingml/2006/main" noGrp="1"/>
          </p:cNvSpPr>
          <p:nvPr/>
        </p:nvSpPr>
        <p:spPr>
          <a:xfrm xmlns:a="http://schemas.openxmlformats.org/drawingml/2006/main">
            <a:off x="6191250" y="5172075"/>
            <a:ext cx="523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650" b="0">
                <a:solidFill>
                  <a:srgbClr val="627269"/>
                </a:solidFill>
                <a:latin typeface="Liberation Sans"/>
                <a:ea typeface="Liberation Sans"/>
                <a:cs typeface="Liberation Sans"/>
              </a:defRPr>
            </a:pPr>
            <a:r>
              <a:rPr sz="1650" b="0">
                <a:solidFill>
                  <a:srgbClr val="627269"/>
                </a:solidFill>
                <a:latin typeface="Liberation Sans"/>
                <a:ea typeface="Liberation Sans"/>
                <a:cs typeface="Liberation Sans"/>
              </a:rPr>
              <a:t>October 2026</a:t>
            </a:r>
          </a:p>
        </p:txBody>
      </p:sp>
    </p:spTree>
    <p:extLst>
      <p:ext uri="{BB962C8B-B14F-4D97-AF65-F5344CB8AC3E}">
        <p14:creationId xmlns:p14="http://schemas.microsoft.com/office/powerpoint/2010/main" val="1926819387"/>
      </p:ext>
    </p:extLst>
  </p:cSld>
</p:sld>
</file>

<file path=ppt/slides/slide2.xml><?xml version="1.0" encoding="utf-8"?>
<p:sld xmlns:p="http://schemas.openxmlformats.org/presentationml/2006/main">
  <p:cSld>
    <p:bg>
      <p:bgPr>
        <a:solidFill xmlns:a="http://schemas.openxmlformats.org/drawingml/2006/main">
          <a:srgbClr val="F6F3E8"/>
        </a:solidFill>
      </p:bgPr>
    </p:bg>
    <p:spTree>
      <p:nvGrpSpPr>
        <p:cNvPr id="1" name=""/>
        <p:cNvGrpSpPr/>
        <p:nvPr/>
      </p:nvGrpSpPr>
      <p:grpSpPr>
        <a:xfrm xmlns:a="http://schemas.openxmlformats.org/drawingml/2006/main"/>
      </p:grpSpPr>
      <p:sp>
        <p:nvSpPr>
          <p:cNvPr id="21" name="sample-title">
            <a:extLst xmlns:a="http://schemas.openxmlformats.org/drawingml/2006/main">
              <a:ext uri="{FF2B5EF4-FFF2-40B4-BE49-F238E27FC236}">
                <a16:creationId xmlns:a16="http://schemas.microsoft.com/office/drawing/2014/main" id="{5006C9A0-17AB-498A-B31B-13B4AC1C22E1}"/>
              </a:ext>
            </a:extLst>
          </p:cNvPr>
          <p:cNvSpPr>
            <a:spLocks xmlns:a="http://schemas.openxmlformats.org/drawingml/2006/main" noGrp="1"/>
          </p:cNvSpPr>
          <p:nvPr/>
        </p:nvSpPr>
        <p:spPr>
          <a:xfrm xmlns:a="http://schemas.openxmlformats.org/drawingml/2006/main">
            <a:off x="609600" y="333375"/>
            <a:ext cx="828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1">
                <a:solidFill>
                  <a:srgbClr val="183F34"/>
                </a:solidFill>
                <a:latin typeface="Liberation Sans"/>
                <a:ea typeface="Liberation Sans"/>
                <a:cs typeface="Liberation Sans"/>
              </a:defRPr>
            </a:pPr>
            <a:r>
              <a:rPr sz="2700" b="1">
                <a:solidFill>
                  <a:srgbClr val="183F34"/>
                </a:solidFill>
                <a:latin typeface="Liberation Sans"/>
                <a:ea typeface="Liberation Sans"/>
                <a:cs typeface="Liberation Sans"/>
              </a:rPr>
              <a:t>Crowded metrics cleanup</a:t>
            </a:r>
          </a:p>
        </p:txBody>
      </p:sp>
      <p:sp>
        <p:nvSpPr>
          <p:cNvPr id="2" name="studio-brand">
            <a:extLst xmlns:a="http://schemas.openxmlformats.org/drawingml/2006/main">
              <a:ext uri="{FF2B5EF4-FFF2-40B4-BE49-F238E27FC236}">
                <a16:creationId xmlns:a16="http://schemas.microsoft.com/office/drawing/2014/main" id="{2B3FA3FF-E549-4323-B834-B7697E533D55}"/>
              </a:ext>
            </a:extLst>
          </p:cNvPr>
          <p:cNvSpPr>
            <a:spLocks xmlns:a="http://schemas.openxmlformats.org/drawingml/2006/main" noGrp="1"/>
          </p:cNvSpPr>
          <p:nvPr/>
        </p:nvSpPr>
        <p:spPr>
          <a:xfrm xmlns:a="http://schemas.openxmlformats.org/drawingml/2006/main">
            <a:off x="9620250" y="428625"/>
            <a:ext cx="1962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1">
                <a:solidFill>
                  <a:srgbClr val="183F34"/>
                </a:solidFill>
                <a:latin typeface="Liberation Sans"/>
                <a:ea typeface="Liberation Sans"/>
                <a:cs typeface="Liberation Sans"/>
              </a:defRPr>
            </a:pPr>
            <a:r>
              <a:rPr sz="1200" b="1">
                <a:solidFill>
                  <a:srgbClr val="183F34"/>
                </a:solidFill>
                <a:latin typeface="Liberation Sans"/>
                <a:ea typeface="Liberation Sans"/>
                <a:cs typeface="Liberation Sans"/>
              </a:rPr>
              <a:t>MEI SO STUDIO</a:t>
            </a:r>
          </a:p>
        </p:txBody>
      </p:sp>
      <p:sp>
        <p:nvSpPr>
          <p:cNvPr id="3" name="before-label">
            <a:extLst xmlns:a="http://schemas.openxmlformats.org/drawingml/2006/main">
              <a:ext uri="{FF2B5EF4-FFF2-40B4-BE49-F238E27FC236}">
                <a16:creationId xmlns:a16="http://schemas.microsoft.com/office/drawing/2014/main" id="{7A101E95-077B-4D72-8715-79218CF38C93}"/>
              </a:ext>
            </a:extLst>
          </p:cNvPr>
          <p:cNvSpPr>
            <a:spLocks xmlns:a="http://schemas.openxmlformats.org/drawingml/2006/main" noGrp="1"/>
          </p:cNvSpPr>
          <p:nvPr/>
        </p:nvSpPr>
        <p:spPr>
          <a:xfrm xmlns:a="http://schemas.openxmlformats.org/drawingml/2006/main">
            <a:off x="609600" y="1143000"/>
            <a:ext cx="428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1">
                <a:solidFill>
                  <a:srgbClr val="627269"/>
                </a:solidFill>
                <a:latin typeface="Liberation Sans"/>
                <a:ea typeface="Liberation Sans"/>
                <a:cs typeface="Liberation Sans"/>
              </a:defRPr>
            </a:pPr>
            <a:r>
              <a:rPr sz="1125" b="1">
                <a:solidFill>
                  <a:srgbClr val="627269"/>
                </a:solidFill>
                <a:latin typeface="Liberation Sans"/>
                <a:ea typeface="Liberation Sans"/>
                <a:cs typeface="Liberation Sans"/>
              </a:rPr>
              <a:t>BEFORE</a:t>
            </a:r>
          </a:p>
        </p:txBody>
      </p:sp>
      <p:sp>
        <p:nvSpPr>
          <p:cNvPr id="4" name="after-label">
            <a:extLst xmlns:a="http://schemas.openxmlformats.org/drawingml/2006/main">
              <a:ext uri="{FF2B5EF4-FFF2-40B4-BE49-F238E27FC236}">
                <a16:creationId xmlns:a16="http://schemas.microsoft.com/office/drawing/2014/main" id="{D2214E05-0E34-4E2E-A9C7-476F3E37F3A9}"/>
              </a:ext>
            </a:extLst>
          </p:cNvPr>
          <p:cNvSpPr>
            <a:spLocks xmlns:a="http://schemas.openxmlformats.org/drawingml/2006/main" noGrp="1"/>
          </p:cNvSpPr>
          <p:nvPr/>
        </p:nvSpPr>
        <p:spPr>
          <a:xfrm xmlns:a="http://schemas.openxmlformats.org/drawingml/2006/main">
            <a:off x="6191250" y="1143000"/>
            <a:ext cx="5391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1">
                <a:solidFill>
                  <a:srgbClr val="183F34"/>
                </a:solidFill>
                <a:latin typeface="Liberation Sans"/>
                <a:ea typeface="Liberation Sans"/>
                <a:cs typeface="Liberation Sans"/>
              </a:defRPr>
            </a:pPr>
            <a:r>
              <a:rPr sz="1125" b="1">
                <a:solidFill>
                  <a:srgbClr val="183F34"/>
                </a:solidFill>
                <a:latin typeface="Liberation Sans"/>
                <a:ea typeface="Liberation Sans"/>
                <a:cs typeface="Liberation Sans"/>
              </a:rPr>
              <a:t>AFTER</a:t>
            </a:r>
          </a:p>
        </p:txBody>
      </p:sp>
      <p:sp>
        <p:nvSpPr>
          <p:cNvPr id="5" name="comparison-divider">
            <a:extLst xmlns:a="http://schemas.openxmlformats.org/drawingml/2006/main">
              <a:ext uri="{FF2B5EF4-FFF2-40B4-BE49-F238E27FC236}">
                <a16:creationId xmlns:a16="http://schemas.microsoft.com/office/drawing/2014/main" id="{CEA87531-89BD-4C14-9102-632CA7591C8D}"/>
              </a:ext>
            </a:extLst>
          </p:cNvPr>
          <p:cNvSpPr>
            <a:spLocks xmlns:a="http://schemas.openxmlformats.org/drawingml/2006/main" noGrp="1"/>
          </p:cNvSpPr>
          <p:nvPr/>
        </p:nvSpPr>
        <p:spPr>
          <a:xfrm xmlns:a="http://schemas.openxmlformats.org/drawingml/2006/main">
            <a:off x="5600700" y="1143000"/>
            <a:ext cx="0" cy="4686300"/>
          </a:xfrm>
          <a:prstGeom xmlns:a="http://schemas.openxmlformats.org/drawingml/2006/main" prst="line">
            <a:avLst/>
          </a:prstGeom>
          <a:noFill xmlns:a="http://schemas.openxmlformats.org/drawingml/2006/main"/>
          <a:ln xmlns:a="http://schemas.openxmlformats.org/drawingml/2006/main" w="9525">
            <a:solidFill>
              <a:srgbClr val="C4CEBF"/>
            </a:solidFill>
            <a:prstDash val="solid"/>
          </a:ln>
        </p:spPr>
      </p:sp>
      <p:sp>
        <p:nvSpPr>
          <p:cNvPr id="6" name="fictional-disclosure">
            <a:extLst xmlns:a="http://schemas.openxmlformats.org/drawingml/2006/main">
              <a:ext uri="{FF2B5EF4-FFF2-40B4-BE49-F238E27FC236}">
                <a16:creationId xmlns:a16="http://schemas.microsoft.com/office/drawing/2014/main" id="{211E1BE4-1A1E-4D80-87D6-AF22B00679F6}"/>
              </a:ext>
            </a:extLst>
          </p:cNvPr>
          <p:cNvSpPr>
            <a:spLocks xmlns:a="http://schemas.openxmlformats.org/drawingml/2006/main" noGrp="1"/>
          </p:cNvSpPr>
          <p:nvPr/>
        </p:nvSpPr>
        <p:spPr>
          <a:xfrm xmlns:a="http://schemas.openxmlformats.org/drawingml/2006/main">
            <a:off x="609600" y="6257925"/>
            <a:ext cx="10334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27269"/>
                </a:solidFill>
                <a:latin typeface="Liberation Sans"/>
                <a:ea typeface="Liberation Sans"/>
                <a:cs typeface="Liberation Sans"/>
              </a:defRPr>
            </a:pPr>
            <a:r>
              <a:rPr sz="1200" b="0">
                <a:solidFill>
                  <a:srgbClr val="627269"/>
                </a:solidFill>
                <a:latin typeface="Liberation Sans"/>
                <a:ea typeface="Liberation Sans"/>
                <a:cs typeface="Liberation Sans"/>
              </a:rPr>
              <a:t>Original fictional portfolio sample. All content and metrics are illustrative.</a:t>
            </a:r>
          </a:p>
        </p:txBody>
      </p:sp>
      <p:sp>
        <p:nvSpPr>
          <p:cNvPr id="7" name="slide-number">
            <a:extLst xmlns:a="http://schemas.openxmlformats.org/drawingml/2006/main">
              <a:ext uri="{FF2B5EF4-FFF2-40B4-BE49-F238E27FC236}">
                <a16:creationId xmlns:a16="http://schemas.microsoft.com/office/drawing/2014/main" id="{AF5DC5F1-2541-411E-A6C8-2A162ECFBC8C}"/>
              </a:ext>
            </a:extLst>
          </p:cNvPr>
          <p:cNvSpPr>
            <a:spLocks xmlns:a="http://schemas.openxmlformats.org/drawingml/2006/main" noGrp="1"/>
          </p:cNvSpPr>
          <p:nvPr/>
        </p:nvSpPr>
        <p:spPr>
          <a:xfrm xmlns:a="http://schemas.openxmlformats.org/drawingml/2006/main">
            <a:off x="10953750" y="6257925"/>
            <a:ext cx="6286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27269"/>
                </a:solidFill>
                <a:latin typeface="Liberation Sans"/>
                <a:ea typeface="Liberation Sans"/>
                <a:cs typeface="Liberation Sans"/>
              </a:defRPr>
            </a:pPr>
            <a:r>
              <a:rPr sz="1200" b="0">
                <a:solidFill>
                  <a:srgbClr val="627269"/>
                </a:solidFill>
                <a:latin typeface="Liberation Sans"/>
                <a:ea typeface="Liberation Sans"/>
                <a:cs typeface="Liberation Sans"/>
              </a:rPr>
              <a:t>2 / 3</a:t>
            </a:r>
          </a:p>
        </p:txBody>
      </p:sp>
      <p:sp>
        <p:nvSpPr>
          <p:cNvPr id="8" name="before-title">
            <a:extLst xmlns:a="http://schemas.openxmlformats.org/drawingml/2006/main">
              <a:ext uri="{FF2B5EF4-FFF2-40B4-BE49-F238E27FC236}">
                <a16:creationId xmlns:a16="http://schemas.microsoft.com/office/drawing/2014/main" id="{EAD1B31A-1DF1-490B-B5FB-45B10EC090F0}"/>
              </a:ext>
            </a:extLst>
          </p:cNvPr>
          <p:cNvSpPr>
            <a:spLocks xmlns:a="http://schemas.openxmlformats.org/drawingml/2006/main" noGrp="1"/>
          </p:cNvSpPr>
          <p:nvPr/>
        </p:nvSpPr>
        <p:spPr>
          <a:xfrm xmlns:a="http://schemas.openxmlformats.org/drawingml/2006/main">
            <a:off x="704850" y="1809750"/>
            <a:ext cx="43434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950" b="1">
                <a:solidFill>
                  <a:srgbClr val="59615D"/>
                </a:solidFill>
                <a:latin typeface="Liberation Sans"/>
                <a:ea typeface="Liberation Sans"/>
                <a:cs typeface="Liberation Sans"/>
              </a:defRPr>
            </a:pPr>
            <a:r>
              <a:rPr sz="1950" b="1">
                <a:solidFill>
                  <a:srgbClr val="59615D"/>
                </a:solidFill>
                <a:latin typeface="Liberation Sans"/>
                <a:ea typeface="Liberation Sans"/>
                <a:cs typeface="Liberation Sans"/>
              </a:rPr>
              <a:t>OCTOBER CLASS BOOKINGS</a:t>
            </a:r>
          </a:p>
        </p:txBody>
      </p:sp>
      <p:sp>
        <p:nvSpPr>
          <p:cNvPr id="9" name="before-metrics">
            <a:extLst xmlns:a="http://schemas.openxmlformats.org/drawingml/2006/main">
              <a:ext uri="{FF2B5EF4-FFF2-40B4-BE49-F238E27FC236}">
                <a16:creationId xmlns:a16="http://schemas.microsoft.com/office/drawing/2014/main" id="{BFC759CB-F0BF-4BBB-B18F-C248B330A668}"/>
              </a:ext>
            </a:extLst>
          </p:cNvPr>
          <p:cNvSpPr>
            <a:spLocks xmlns:a="http://schemas.openxmlformats.org/drawingml/2006/main" noGrp="1"/>
          </p:cNvSpPr>
          <p:nvPr/>
        </p:nvSpPr>
        <p:spPr>
          <a:xfrm xmlns:a="http://schemas.openxmlformats.org/drawingml/2006/main">
            <a:off x="847725" y="2581275"/>
            <a:ext cx="400050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25000"/>
              </a:lnSpc>
              <a:buNone/>
              <a:defRPr sz="2025" b="0">
                <a:solidFill>
                  <a:srgbClr val="59615D"/>
                </a:solidFill>
                <a:latin typeface="Liberation Sans"/>
                <a:ea typeface="Liberation Sans"/>
                <a:cs typeface="Liberation Sans"/>
              </a:defRPr>
            </a:pPr>
            <a:r>
              <a:rPr sz="2025" b="0">
                <a:solidFill>
                  <a:srgbClr val="59615D"/>
                </a:solidFill>
                <a:latin typeface="Liberation Sans"/>
                <a:ea typeface="Liberation Sans"/>
                <a:cs typeface="Liberation Sans"/>
              </a:rPr>
              <a:t>Classes: 4</a:t>
            </a:r>
          </a:p>
          <a:p xmlns:a="http://schemas.openxmlformats.org/drawingml/2006/main">
            <a:pPr algn="l">
              <a:lnSpc>
                <a:spcPct val="125000"/>
              </a:lnSpc>
              <a:buNone/>
              <a:defRPr sz="2025" b="0">
                <a:solidFill>
                  <a:srgbClr val="59615D"/>
                </a:solidFill>
                <a:latin typeface="Liberation Sans"/>
                <a:ea typeface="Liberation Sans"/>
                <a:cs typeface="Liberation Sans"/>
              </a:defRPr>
            </a:pPr>
            <a:r>
              <a:rPr sz="2025" b="0">
                <a:solidFill>
                  <a:srgbClr val="59615D"/>
                </a:solidFill>
                <a:latin typeface="Liberation Sans"/>
                <a:ea typeface="Liberation Sans"/>
                <a:cs typeface="Liberation Sans"/>
              </a:rPr>
              <a:t>Places available: 120</a:t>
            </a:r>
          </a:p>
          <a:p xmlns:a="http://schemas.openxmlformats.org/drawingml/2006/main">
            <a:pPr algn="l">
              <a:lnSpc>
                <a:spcPct val="125000"/>
              </a:lnSpc>
              <a:buNone/>
              <a:defRPr sz="2025" b="0">
                <a:solidFill>
                  <a:srgbClr val="59615D"/>
                </a:solidFill>
                <a:latin typeface="Liberation Sans"/>
                <a:ea typeface="Liberation Sans"/>
                <a:cs typeface="Liberation Sans"/>
              </a:defRPr>
            </a:pPr>
            <a:r>
              <a:rPr sz="2025" b="0">
                <a:solidFill>
                  <a:srgbClr val="59615D"/>
                </a:solidFill>
                <a:latin typeface="Liberation Sans"/>
                <a:ea typeface="Liberation Sans"/>
                <a:cs typeface="Liberation Sans"/>
              </a:rPr>
              <a:t>Places reserved: 96</a:t>
            </a:r>
          </a:p>
          <a:p xmlns:a="http://schemas.openxmlformats.org/drawingml/2006/main">
            <a:pPr algn="l">
              <a:lnSpc>
                <a:spcPct val="125000"/>
              </a:lnSpc>
              <a:buNone/>
              <a:defRPr sz="2025" b="0">
                <a:solidFill>
                  <a:srgbClr val="59615D"/>
                </a:solidFill>
                <a:latin typeface="Liberation Sans"/>
                <a:ea typeface="Liberation Sans"/>
                <a:cs typeface="Liberation Sans"/>
              </a:defRPr>
            </a:pPr>
            <a:r>
              <a:rPr sz="2025" b="0">
                <a:solidFill>
                  <a:srgbClr val="59615D"/>
                </a:solidFill>
                <a:latin typeface="Liberation Sans"/>
                <a:ea typeface="Liberation Sans"/>
                <a:cs typeface="Liberation Sans"/>
              </a:rPr>
              <a:t>Capacity filled: 80%</a:t>
            </a:r>
          </a:p>
          <a:p xmlns:a="http://schemas.openxmlformats.org/drawingml/2006/main">
            <a:pPr algn="l">
              <a:lnSpc>
                <a:spcPct val="125000"/>
              </a:lnSpc>
              <a:buNone/>
              <a:defRPr sz="2025" b="0">
                <a:solidFill>
                  <a:srgbClr val="59615D"/>
                </a:solidFill>
                <a:latin typeface="Liberation Sans"/>
                <a:ea typeface="Liberation Sans"/>
                <a:cs typeface="Liberation Sans"/>
              </a:defRPr>
            </a:pPr>
            <a:r>
              <a:rPr sz="2025" b="0">
                <a:solidFill>
                  <a:srgbClr val="59615D"/>
                </a:solidFill>
                <a:latin typeface="Liberation Sans"/>
                <a:ea typeface="Liberation Sans"/>
                <a:cs typeface="Liberation Sans"/>
              </a:rPr>
              <a:t>Open places: 24</a:t>
            </a:r>
          </a:p>
          <a:p xmlns:a="http://schemas.openxmlformats.org/drawingml/2006/main">
            <a:pPr algn="l">
              <a:lnSpc>
                <a:spcPct val="125000"/>
              </a:lnSpc>
              <a:buNone/>
              <a:defRPr sz="2025" b="0">
                <a:solidFill>
                  <a:srgbClr val="59615D"/>
                </a:solidFill>
                <a:latin typeface="Liberation Sans"/>
                <a:ea typeface="Liberation Sans"/>
                <a:cs typeface="Liberation Sans"/>
              </a:defRPr>
            </a:pPr>
            <a:r>
              <a:rPr sz="2025" b="0">
                <a:solidFill>
                  <a:srgbClr val="59615D"/>
                </a:solidFill>
                <a:latin typeface="Liberation Sans"/>
                <a:ea typeface="Liberation Sans"/>
                <a:cs typeface="Liberation Sans"/>
              </a:rPr>
              <a:t>Returning guests: 18</a:t>
            </a:r>
          </a:p>
        </p:txBody>
      </p:sp>
      <p:sp>
        <p:nvSpPr>
          <p:cNvPr id="10" name="before-illustrative">
            <a:extLst xmlns:a="http://schemas.openxmlformats.org/drawingml/2006/main">
              <a:ext uri="{FF2B5EF4-FFF2-40B4-BE49-F238E27FC236}">
                <a16:creationId xmlns:a16="http://schemas.microsoft.com/office/drawing/2014/main" id="{91C421FC-D33F-4D8E-9D1E-9CD6F0F66BF0}"/>
              </a:ext>
            </a:extLst>
          </p:cNvPr>
          <p:cNvSpPr>
            <a:spLocks xmlns:a="http://schemas.openxmlformats.org/drawingml/2006/main" noGrp="1"/>
          </p:cNvSpPr>
          <p:nvPr/>
        </p:nvSpPr>
        <p:spPr>
          <a:xfrm xmlns:a="http://schemas.openxmlformats.org/drawingml/2006/main">
            <a:off x="981075" y="5248275"/>
            <a:ext cx="3981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350" b="0">
                <a:solidFill>
                  <a:srgbClr val="59615D"/>
                </a:solidFill>
                <a:latin typeface="Liberation Sans"/>
                <a:ea typeface="Liberation Sans"/>
                <a:cs typeface="Liberation Sans"/>
              </a:defRPr>
            </a:pPr>
            <a:r>
              <a:rPr sz="1350" b="0">
                <a:solidFill>
                  <a:srgbClr val="59615D"/>
                </a:solidFill>
                <a:latin typeface="Liberation Sans"/>
                <a:ea typeface="Liberation Sans"/>
                <a:cs typeface="Liberation Sans"/>
              </a:rPr>
              <a:t>Illustrative figures only</a:t>
            </a:r>
          </a:p>
        </p:txBody>
      </p:sp>
      <p:sp>
        <p:nvSpPr>
          <p:cNvPr id="11" name="after-title">
            <a:extLst xmlns:a="http://schemas.openxmlformats.org/drawingml/2006/main">
              <a:ext uri="{FF2B5EF4-FFF2-40B4-BE49-F238E27FC236}">
                <a16:creationId xmlns:a16="http://schemas.microsoft.com/office/drawing/2014/main" id="{776E3B3B-ED17-46EF-A75C-C4F20B10961D}"/>
              </a:ext>
            </a:extLst>
          </p:cNvPr>
          <p:cNvSpPr>
            <a:spLocks xmlns:a="http://schemas.openxmlformats.org/drawingml/2006/main" noGrp="1"/>
          </p:cNvSpPr>
          <p:nvPr/>
        </p:nvSpPr>
        <p:spPr>
          <a:xfrm xmlns:a="http://schemas.openxmlformats.org/drawingml/2006/main">
            <a:off x="6191250" y="1771650"/>
            <a:ext cx="53911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83F34"/>
                </a:solidFill>
                <a:latin typeface="Liberation Sans"/>
                <a:ea typeface="Liberation Sans"/>
                <a:cs typeface="Liberation Sans"/>
              </a:defRPr>
            </a:pPr>
            <a:r>
              <a:rPr sz="2625" b="1">
                <a:solidFill>
                  <a:srgbClr val="183F34"/>
                </a:solidFill>
                <a:latin typeface="Liberation Sans"/>
                <a:ea typeface="Liberation Sans"/>
                <a:cs typeface="Liberation Sans"/>
              </a:rPr>
              <a:t>October class bookings</a:t>
            </a:r>
          </a:p>
        </p:txBody>
      </p:sp>
      <p:sp>
        <p:nvSpPr>
          <p:cNvPr id="12" name="after-main-metric">
            <a:extLst xmlns:a="http://schemas.openxmlformats.org/drawingml/2006/main">
              <a:ext uri="{FF2B5EF4-FFF2-40B4-BE49-F238E27FC236}">
                <a16:creationId xmlns:a16="http://schemas.microsoft.com/office/drawing/2014/main" id="{A92DFCE0-DB14-4A17-B5A5-D9A558FA0939}"/>
              </a:ext>
            </a:extLst>
          </p:cNvPr>
          <p:cNvSpPr>
            <a:spLocks xmlns:a="http://schemas.openxmlformats.org/drawingml/2006/main" noGrp="1"/>
          </p:cNvSpPr>
          <p:nvPr/>
        </p:nvSpPr>
        <p:spPr>
          <a:xfrm xmlns:a="http://schemas.openxmlformats.org/drawingml/2006/main">
            <a:off x="6153150" y="2428875"/>
            <a:ext cx="5381625" cy="1228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8700" b="1">
                <a:solidFill>
                  <a:srgbClr val="183F34"/>
                </a:solidFill>
                <a:latin typeface="Liberation Sans"/>
                <a:ea typeface="Liberation Sans"/>
                <a:cs typeface="Liberation Sans"/>
              </a:defRPr>
            </a:pPr>
            <a:r>
              <a:rPr sz="8700" b="1">
                <a:solidFill>
                  <a:srgbClr val="183F34"/>
                </a:solidFill>
                <a:latin typeface="Liberation Sans"/>
                <a:ea typeface="Liberation Sans"/>
                <a:cs typeface="Liberation Sans"/>
              </a:rPr>
              <a:t>80%</a:t>
            </a:r>
          </a:p>
        </p:txBody>
      </p:sp>
      <p:sp>
        <p:nvSpPr>
          <p:cNvPr id="13" name="after-metric-label">
            <a:extLst xmlns:a="http://schemas.openxmlformats.org/drawingml/2006/main">
              <a:ext uri="{FF2B5EF4-FFF2-40B4-BE49-F238E27FC236}">
                <a16:creationId xmlns:a16="http://schemas.microsoft.com/office/drawing/2014/main" id="{6F5CD106-26A6-4717-93CB-BA5473F32C02}"/>
              </a:ext>
            </a:extLst>
          </p:cNvPr>
          <p:cNvSpPr>
            <a:spLocks xmlns:a="http://schemas.openxmlformats.org/drawingml/2006/main" noGrp="1"/>
          </p:cNvSpPr>
          <p:nvPr/>
        </p:nvSpPr>
        <p:spPr>
          <a:xfrm xmlns:a="http://schemas.openxmlformats.org/drawingml/2006/main">
            <a:off x="6229350" y="3667125"/>
            <a:ext cx="52959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183F34"/>
                </a:solidFill>
                <a:latin typeface="Liberation Sans"/>
                <a:ea typeface="Liberation Sans"/>
                <a:cs typeface="Liberation Sans"/>
              </a:defRPr>
            </a:pPr>
            <a:r>
              <a:rPr sz="2175" b="0">
                <a:solidFill>
                  <a:srgbClr val="183F34"/>
                </a:solidFill>
                <a:latin typeface="Liberation Sans"/>
                <a:ea typeface="Liberation Sans"/>
                <a:cs typeface="Liberation Sans"/>
              </a:rPr>
              <a:t>capacity filled</a:t>
            </a:r>
          </a:p>
        </p:txBody>
      </p:sp>
      <p:sp>
        <p:nvSpPr>
          <p:cNvPr id="14" name="after-metric-context">
            <a:extLst xmlns:a="http://schemas.openxmlformats.org/drawingml/2006/main">
              <a:ext uri="{FF2B5EF4-FFF2-40B4-BE49-F238E27FC236}">
                <a16:creationId xmlns:a16="http://schemas.microsoft.com/office/drawing/2014/main" id="{0F9B8437-0AAC-4270-8BFC-A8EFBB3810DF}"/>
              </a:ext>
            </a:extLst>
          </p:cNvPr>
          <p:cNvSpPr>
            <a:spLocks xmlns:a="http://schemas.openxmlformats.org/drawingml/2006/main" noGrp="1"/>
          </p:cNvSpPr>
          <p:nvPr/>
        </p:nvSpPr>
        <p:spPr>
          <a:xfrm xmlns:a="http://schemas.openxmlformats.org/drawingml/2006/main">
            <a:off x="6229350" y="4114800"/>
            <a:ext cx="5295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627269"/>
                </a:solidFill>
                <a:latin typeface="Liberation Sans"/>
                <a:ea typeface="Liberation Sans"/>
                <a:cs typeface="Liberation Sans"/>
              </a:defRPr>
            </a:pPr>
            <a:r>
              <a:rPr sz="1875" b="0">
                <a:solidFill>
                  <a:srgbClr val="627269"/>
                </a:solidFill>
                <a:latin typeface="Liberation Sans"/>
                <a:ea typeface="Liberation Sans"/>
                <a:cs typeface="Liberation Sans"/>
              </a:rPr>
              <a:t>96 of 120 places reserved</a:t>
            </a:r>
          </a:p>
        </p:txBody>
      </p:sp>
      <p:sp>
        <p:nvSpPr>
          <p:cNvPr id="15" name="after-detail-value-0">
            <a:extLst xmlns:a="http://schemas.openxmlformats.org/drawingml/2006/main">
              <a:ext uri="{FF2B5EF4-FFF2-40B4-BE49-F238E27FC236}">
                <a16:creationId xmlns:a16="http://schemas.microsoft.com/office/drawing/2014/main" id="{3939638E-DDED-4582-BC9F-ABF5A4A4A792}"/>
              </a:ext>
            </a:extLst>
          </p:cNvPr>
          <p:cNvSpPr>
            <a:spLocks xmlns:a="http://schemas.openxmlformats.org/drawingml/2006/main" noGrp="1"/>
          </p:cNvSpPr>
          <p:nvPr/>
        </p:nvSpPr>
        <p:spPr>
          <a:xfrm xmlns:a="http://schemas.openxmlformats.org/drawingml/2006/main">
            <a:off x="6229350" y="4867275"/>
            <a:ext cx="16097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83F34"/>
                </a:solidFill>
                <a:latin typeface="Liberation Sans"/>
                <a:ea typeface="Liberation Sans"/>
                <a:cs typeface="Liberation Sans"/>
              </a:defRPr>
            </a:pPr>
            <a:r>
              <a:rPr sz="3450" b="1">
                <a:solidFill>
                  <a:srgbClr val="183F34"/>
                </a:solidFill>
                <a:latin typeface="Liberation Sans"/>
                <a:ea typeface="Liberation Sans"/>
                <a:cs typeface="Liberation Sans"/>
              </a:rPr>
              <a:t>4</a:t>
            </a:r>
          </a:p>
        </p:txBody>
      </p:sp>
      <p:sp>
        <p:nvSpPr>
          <p:cNvPr id="16" name="after-detail-label-0">
            <a:extLst xmlns:a="http://schemas.openxmlformats.org/drawingml/2006/main">
              <a:ext uri="{FF2B5EF4-FFF2-40B4-BE49-F238E27FC236}">
                <a16:creationId xmlns:a16="http://schemas.microsoft.com/office/drawing/2014/main" id="{85E4E7DB-4A02-407C-AF69-06360C0A302D}"/>
              </a:ext>
            </a:extLst>
          </p:cNvPr>
          <p:cNvSpPr>
            <a:spLocks xmlns:a="http://schemas.openxmlformats.org/drawingml/2006/main" noGrp="1"/>
          </p:cNvSpPr>
          <p:nvPr/>
        </p:nvSpPr>
        <p:spPr>
          <a:xfrm xmlns:a="http://schemas.openxmlformats.org/drawingml/2006/main">
            <a:off x="6229350" y="5429250"/>
            <a:ext cx="16954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27269"/>
                </a:solidFill>
                <a:latin typeface="Liberation Sans"/>
                <a:ea typeface="Liberation Sans"/>
                <a:cs typeface="Liberation Sans"/>
              </a:defRPr>
            </a:pPr>
            <a:r>
              <a:rPr sz="1500" b="0">
                <a:solidFill>
                  <a:srgbClr val="627269"/>
                </a:solidFill>
                <a:latin typeface="Liberation Sans"/>
                <a:ea typeface="Liberation Sans"/>
                <a:cs typeface="Liberation Sans"/>
              </a:rPr>
              <a:t>classes</a:t>
            </a:r>
          </a:p>
        </p:txBody>
      </p:sp>
      <p:sp>
        <p:nvSpPr>
          <p:cNvPr id="17" name="after-detail-value-1">
            <a:extLst xmlns:a="http://schemas.openxmlformats.org/drawingml/2006/main">
              <a:ext uri="{FF2B5EF4-FFF2-40B4-BE49-F238E27FC236}">
                <a16:creationId xmlns:a16="http://schemas.microsoft.com/office/drawing/2014/main" id="{C9C9863A-EC01-4D8F-A01E-91CFF5BE7395}"/>
              </a:ext>
            </a:extLst>
          </p:cNvPr>
          <p:cNvSpPr>
            <a:spLocks xmlns:a="http://schemas.openxmlformats.org/drawingml/2006/main" noGrp="1"/>
          </p:cNvSpPr>
          <p:nvPr/>
        </p:nvSpPr>
        <p:spPr>
          <a:xfrm xmlns:a="http://schemas.openxmlformats.org/drawingml/2006/main">
            <a:off x="7991475" y="4867275"/>
            <a:ext cx="16097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83F34"/>
                </a:solidFill>
                <a:latin typeface="Liberation Sans"/>
                <a:ea typeface="Liberation Sans"/>
                <a:cs typeface="Liberation Sans"/>
              </a:defRPr>
            </a:pPr>
            <a:r>
              <a:rPr sz="3450" b="1">
                <a:solidFill>
                  <a:srgbClr val="183F34"/>
                </a:solidFill>
                <a:latin typeface="Liberation Sans"/>
                <a:ea typeface="Liberation Sans"/>
                <a:cs typeface="Liberation Sans"/>
              </a:rPr>
              <a:t>24</a:t>
            </a:r>
          </a:p>
        </p:txBody>
      </p:sp>
      <p:sp>
        <p:nvSpPr>
          <p:cNvPr id="18" name="after-detail-label-1">
            <a:extLst xmlns:a="http://schemas.openxmlformats.org/drawingml/2006/main">
              <a:ext uri="{FF2B5EF4-FFF2-40B4-BE49-F238E27FC236}">
                <a16:creationId xmlns:a16="http://schemas.microsoft.com/office/drawing/2014/main" id="{D02B23C9-3656-49B8-BAEC-8B4E5A00CC8C}"/>
              </a:ext>
            </a:extLst>
          </p:cNvPr>
          <p:cNvSpPr>
            <a:spLocks xmlns:a="http://schemas.openxmlformats.org/drawingml/2006/main" noGrp="1"/>
          </p:cNvSpPr>
          <p:nvPr/>
        </p:nvSpPr>
        <p:spPr>
          <a:xfrm xmlns:a="http://schemas.openxmlformats.org/drawingml/2006/main">
            <a:off x="7991475" y="5429250"/>
            <a:ext cx="16954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27269"/>
                </a:solidFill>
                <a:latin typeface="Liberation Sans"/>
                <a:ea typeface="Liberation Sans"/>
                <a:cs typeface="Liberation Sans"/>
              </a:defRPr>
            </a:pPr>
            <a:r>
              <a:rPr sz="1500" b="0">
                <a:solidFill>
                  <a:srgbClr val="627269"/>
                </a:solidFill>
                <a:latin typeface="Liberation Sans"/>
                <a:ea typeface="Liberation Sans"/>
                <a:cs typeface="Liberation Sans"/>
              </a:rPr>
              <a:t>open places</a:t>
            </a:r>
          </a:p>
        </p:txBody>
      </p:sp>
      <p:sp>
        <p:nvSpPr>
          <p:cNvPr id="19" name="after-detail-value-2">
            <a:extLst xmlns:a="http://schemas.openxmlformats.org/drawingml/2006/main">
              <a:ext uri="{FF2B5EF4-FFF2-40B4-BE49-F238E27FC236}">
                <a16:creationId xmlns:a16="http://schemas.microsoft.com/office/drawing/2014/main" id="{7504968A-D949-4274-942D-59158D42A918}"/>
              </a:ext>
            </a:extLst>
          </p:cNvPr>
          <p:cNvSpPr>
            <a:spLocks xmlns:a="http://schemas.openxmlformats.org/drawingml/2006/main" noGrp="1"/>
          </p:cNvSpPr>
          <p:nvPr/>
        </p:nvSpPr>
        <p:spPr>
          <a:xfrm xmlns:a="http://schemas.openxmlformats.org/drawingml/2006/main">
            <a:off x="9753600" y="4867275"/>
            <a:ext cx="16097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50" b="1">
                <a:solidFill>
                  <a:srgbClr val="183F34"/>
                </a:solidFill>
                <a:latin typeface="Liberation Sans"/>
                <a:ea typeface="Liberation Sans"/>
                <a:cs typeface="Liberation Sans"/>
              </a:defRPr>
            </a:pPr>
            <a:r>
              <a:rPr sz="3450" b="1">
                <a:solidFill>
                  <a:srgbClr val="183F34"/>
                </a:solidFill>
                <a:latin typeface="Liberation Sans"/>
                <a:ea typeface="Liberation Sans"/>
                <a:cs typeface="Liberation Sans"/>
              </a:rPr>
              <a:t>18</a:t>
            </a:r>
          </a:p>
        </p:txBody>
      </p:sp>
      <p:sp>
        <p:nvSpPr>
          <p:cNvPr id="20" name="after-detail-label-2">
            <a:extLst xmlns:a="http://schemas.openxmlformats.org/drawingml/2006/main">
              <a:ext uri="{FF2B5EF4-FFF2-40B4-BE49-F238E27FC236}">
                <a16:creationId xmlns:a16="http://schemas.microsoft.com/office/drawing/2014/main" id="{B6AD8DDD-5690-488D-BDAF-FDA9D78985B0}"/>
              </a:ext>
            </a:extLst>
          </p:cNvPr>
          <p:cNvSpPr>
            <a:spLocks xmlns:a="http://schemas.openxmlformats.org/drawingml/2006/main" noGrp="1"/>
          </p:cNvSpPr>
          <p:nvPr/>
        </p:nvSpPr>
        <p:spPr>
          <a:xfrm xmlns:a="http://schemas.openxmlformats.org/drawingml/2006/main">
            <a:off x="9753600" y="5429250"/>
            <a:ext cx="16954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27269"/>
                </a:solidFill>
                <a:latin typeface="Liberation Sans"/>
                <a:ea typeface="Liberation Sans"/>
                <a:cs typeface="Liberation Sans"/>
              </a:defRPr>
            </a:pPr>
            <a:r>
              <a:rPr sz="1500" b="0">
                <a:solidFill>
                  <a:srgbClr val="627269"/>
                </a:solidFill>
                <a:latin typeface="Liberation Sans"/>
                <a:ea typeface="Liberation Sans"/>
                <a:cs typeface="Liberation Sans"/>
              </a:rPr>
              <a:t>returning guests</a:t>
            </a:r>
          </a:p>
        </p:txBody>
      </p:sp>
    </p:spTree>
    <p:extLst>
      <p:ext uri="{BB962C8B-B14F-4D97-AF65-F5344CB8AC3E}">
        <p14:creationId xmlns:p14="http://schemas.microsoft.com/office/powerpoint/2010/main" val="1163399194"/>
      </p:ext>
    </p:extLst>
  </p:cSld>
</p:sld>
</file>

<file path=ppt/slides/slide3.xml><?xml version="1.0" encoding="utf-8"?>
<p:sld xmlns:p="http://schemas.openxmlformats.org/presentationml/2006/main">
  <p:cSld>
    <p:bg>
      <p:bgPr>
        <a:solidFill xmlns:a="http://schemas.openxmlformats.org/drawingml/2006/main">
          <a:srgbClr val="F6F3E8"/>
        </a:solidFill>
      </p:bgPr>
    </p:bg>
    <p:spTree>
      <p:nvGrpSpPr>
        <p:cNvPr id="1" name=""/>
        <p:cNvGrpSpPr/>
        <p:nvPr/>
      </p:nvGrpSpPr>
      <p:grpSpPr>
        <a:xfrm xmlns:a="http://schemas.openxmlformats.org/drawingml/2006/main"/>
      </p:grpSpPr>
      <p:sp>
        <p:nvSpPr>
          <p:cNvPr id="29" name="sample-title">
            <a:extLst xmlns:a="http://schemas.openxmlformats.org/drawingml/2006/main">
              <a:ext uri="{FF2B5EF4-FFF2-40B4-BE49-F238E27FC236}">
                <a16:creationId xmlns:a16="http://schemas.microsoft.com/office/drawing/2014/main" id="{57D10608-AB2B-4E60-8CB4-3AECD1E5F064}"/>
              </a:ext>
            </a:extLst>
          </p:cNvPr>
          <p:cNvSpPr>
            <a:spLocks xmlns:a="http://schemas.openxmlformats.org/drawingml/2006/main" noGrp="1"/>
          </p:cNvSpPr>
          <p:nvPr/>
        </p:nvSpPr>
        <p:spPr>
          <a:xfrm xmlns:a="http://schemas.openxmlformats.org/drawingml/2006/main">
            <a:off x="609600" y="333375"/>
            <a:ext cx="828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1">
                <a:solidFill>
                  <a:srgbClr val="183F34"/>
                </a:solidFill>
                <a:latin typeface="Liberation Sans"/>
                <a:ea typeface="Liberation Sans"/>
                <a:cs typeface="Liberation Sans"/>
              </a:defRPr>
            </a:pPr>
            <a:r>
              <a:rPr sz="2700" b="1">
                <a:solidFill>
                  <a:srgbClr val="183F34"/>
                </a:solidFill>
                <a:latin typeface="Liberation Sans"/>
                <a:ea typeface="Liberation Sans"/>
                <a:cs typeface="Liberation Sans"/>
              </a:rPr>
              <a:t>Process slide cleanup</a:t>
            </a:r>
          </a:p>
        </p:txBody>
      </p:sp>
      <p:sp>
        <p:nvSpPr>
          <p:cNvPr id="2" name="studio-brand">
            <a:extLst xmlns:a="http://schemas.openxmlformats.org/drawingml/2006/main">
              <a:ext uri="{FF2B5EF4-FFF2-40B4-BE49-F238E27FC236}">
                <a16:creationId xmlns:a16="http://schemas.microsoft.com/office/drawing/2014/main" id="{CCFE8887-B2FC-47FF-A973-F6FE2CE36EFB}"/>
              </a:ext>
            </a:extLst>
          </p:cNvPr>
          <p:cNvSpPr>
            <a:spLocks xmlns:a="http://schemas.openxmlformats.org/drawingml/2006/main" noGrp="1"/>
          </p:cNvSpPr>
          <p:nvPr/>
        </p:nvSpPr>
        <p:spPr>
          <a:xfrm xmlns:a="http://schemas.openxmlformats.org/drawingml/2006/main">
            <a:off x="9620250" y="428625"/>
            <a:ext cx="1962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1">
                <a:solidFill>
                  <a:srgbClr val="183F34"/>
                </a:solidFill>
                <a:latin typeface="Liberation Sans"/>
                <a:ea typeface="Liberation Sans"/>
                <a:cs typeface="Liberation Sans"/>
              </a:defRPr>
            </a:pPr>
            <a:r>
              <a:rPr sz="1200" b="1">
                <a:solidFill>
                  <a:srgbClr val="183F34"/>
                </a:solidFill>
                <a:latin typeface="Liberation Sans"/>
                <a:ea typeface="Liberation Sans"/>
                <a:cs typeface="Liberation Sans"/>
              </a:rPr>
              <a:t>MEI SO STUDIO</a:t>
            </a:r>
          </a:p>
        </p:txBody>
      </p:sp>
      <p:sp>
        <p:nvSpPr>
          <p:cNvPr id="3" name="before-label">
            <a:extLst xmlns:a="http://schemas.openxmlformats.org/drawingml/2006/main">
              <a:ext uri="{FF2B5EF4-FFF2-40B4-BE49-F238E27FC236}">
                <a16:creationId xmlns:a16="http://schemas.microsoft.com/office/drawing/2014/main" id="{926FF1A0-AD6E-49FF-A80B-AD9620CA3083}"/>
              </a:ext>
            </a:extLst>
          </p:cNvPr>
          <p:cNvSpPr>
            <a:spLocks xmlns:a="http://schemas.openxmlformats.org/drawingml/2006/main" noGrp="1"/>
          </p:cNvSpPr>
          <p:nvPr/>
        </p:nvSpPr>
        <p:spPr>
          <a:xfrm xmlns:a="http://schemas.openxmlformats.org/drawingml/2006/main">
            <a:off x="609600" y="1143000"/>
            <a:ext cx="428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1">
                <a:solidFill>
                  <a:srgbClr val="627269"/>
                </a:solidFill>
                <a:latin typeface="Liberation Sans"/>
                <a:ea typeface="Liberation Sans"/>
                <a:cs typeface="Liberation Sans"/>
              </a:defRPr>
            </a:pPr>
            <a:r>
              <a:rPr sz="1125" b="1">
                <a:solidFill>
                  <a:srgbClr val="627269"/>
                </a:solidFill>
                <a:latin typeface="Liberation Sans"/>
                <a:ea typeface="Liberation Sans"/>
                <a:cs typeface="Liberation Sans"/>
              </a:rPr>
              <a:t>BEFORE</a:t>
            </a:r>
          </a:p>
        </p:txBody>
      </p:sp>
      <p:sp>
        <p:nvSpPr>
          <p:cNvPr id="4" name="after-label">
            <a:extLst xmlns:a="http://schemas.openxmlformats.org/drawingml/2006/main">
              <a:ext uri="{FF2B5EF4-FFF2-40B4-BE49-F238E27FC236}">
                <a16:creationId xmlns:a16="http://schemas.microsoft.com/office/drawing/2014/main" id="{090FD23B-28A5-4924-9BFA-9D3DE270614C}"/>
              </a:ext>
            </a:extLst>
          </p:cNvPr>
          <p:cNvSpPr>
            <a:spLocks xmlns:a="http://schemas.openxmlformats.org/drawingml/2006/main" noGrp="1"/>
          </p:cNvSpPr>
          <p:nvPr/>
        </p:nvSpPr>
        <p:spPr>
          <a:xfrm xmlns:a="http://schemas.openxmlformats.org/drawingml/2006/main">
            <a:off x="6191250" y="1143000"/>
            <a:ext cx="53911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125" b="1">
                <a:solidFill>
                  <a:srgbClr val="183F34"/>
                </a:solidFill>
                <a:latin typeface="Liberation Sans"/>
                <a:ea typeface="Liberation Sans"/>
                <a:cs typeface="Liberation Sans"/>
              </a:defRPr>
            </a:pPr>
            <a:r>
              <a:rPr sz="1125" b="1">
                <a:solidFill>
                  <a:srgbClr val="183F34"/>
                </a:solidFill>
                <a:latin typeface="Liberation Sans"/>
                <a:ea typeface="Liberation Sans"/>
                <a:cs typeface="Liberation Sans"/>
              </a:rPr>
              <a:t>AFTER</a:t>
            </a:r>
          </a:p>
        </p:txBody>
      </p:sp>
      <p:sp>
        <p:nvSpPr>
          <p:cNvPr id="5" name="comparison-divider">
            <a:extLst xmlns:a="http://schemas.openxmlformats.org/drawingml/2006/main">
              <a:ext uri="{FF2B5EF4-FFF2-40B4-BE49-F238E27FC236}">
                <a16:creationId xmlns:a16="http://schemas.microsoft.com/office/drawing/2014/main" id="{FC0CB7A1-6990-49DD-B6A2-24A5D0703A91}"/>
              </a:ext>
            </a:extLst>
          </p:cNvPr>
          <p:cNvSpPr>
            <a:spLocks xmlns:a="http://schemas.openxmlformats.org/drawingml/2006/main" noGrp="1"/>
          </p:cNvSpPr>
          <p:nvPr/>
        </p:nvSpPr>
        <p:spPr>
          <a:xfrm xmlns:a="http://schemas.openxmlformats.org/drawingml/2006/main">
            <a:off x="5600700" y="1143000"/>
            <a:ext cx="0" cy="4686300"/>
          </a:xfrm>
          <a:prstGeom xmlns:a="http://schemas.openxmlformats.org/drawingml/2006/main" prst="line">
            <a:avLst/>
          </a:prstGeom>
          <a:noFill xmlns:a="http://schemas.openxmlformats.org/drawingml/2006/main"/>
          <a:ln xmlns:a="http://schemas.openxmlformats.org/drawingml/2006/main" w="9525">
            <a:solidFill>
              <a:srgbClr val="C4CEBF"/>
            </a:solidFill>
            <a:prstDash val="solid"/>
          </a:ln>
        </p:spPr>
      </p:sp>
      <p:sp>
        <p:nvSpPr>
          <p:cNvPr id="6" name="fictional-disclosure">
            <a:extLst xmlns:a="http://schemas.openxmlformats.org/drawingml/2006/main">
              <a:ext uri="{FF2B5EF4-FFF2-40B4-BE49-F238E27FC236}">
                <a16:creationId xmlns:a16="http://schemas.microsoft.com/office/drawing/2014/main" id="{F49D4927-3E62-4F3C-BF17-FC11A2734EDF}"/>
              </a:ext>
            </a:extLst>
          </p:cNvPr>
          <p:cNvSpPr>
            <a:spLocks xmlns:a="http://schemas.openxmlformats.org/drawingml/2006/main" noGrp="1"/>
          </p:cNvSpPr>
          <p:nvPr/>
        </p:nvSpPr>
        <p:spPr>
          <a:xfrm xmlns:a="http://schemas.openxmlformats.org/drawingml/2006/main">
            <a:off x="609600" y="6257925"/>
            <a:ext cx="1033462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200" b="0">
                <a:solidFill>
                  <a:srgbClr val="627269"/>
                </a:solidFill>
                <a:latin typeface="Liberation Sans"/>
                <a:ea typeface="Liberation Sans"/>
                <a:cs typeface="Liberation Sans"/>
              </a:defRPr>
            </a:pPr>
            <a:r>
              <a:rPr sz="1200" b="0">
                <a:solidFill>
                  <a:srgbClr val="627269"/>
                </a:solidFill>
                <a:latin typeface="Liberation Sans"/>
                <a:ea typeface="Liberation Sans"/>
                <a:cs typeface="Liberation Sans"/>
              </a:rPr>
              <a:t>Original fictional portfolio sample. All content and metrics are illustrative.</a:t>
            </a:r>
          </a:p>
        </p:txBody>
      </p:sp>
      <p:sp>
        <p:nvSpPr>
          <p:cNvPr id="7" name="slide-number">
            <a:extLst xmlns:a="http://schemas.openxmlformats.org/drawingml/2006/main">
              <a:ext uri="{FF2B5EF4-FFF2-40B4-BE49-F238E27FC236}">
                <a16:creationId xmlns:a16="http://schemas.microsoft.com/office/drawing/2014/main" id="{7F1CA484-EFC7-4BE7-9CE1-4FB12FB10940}"/>
              </a:ext>
            </a:extLst>
          </p:cNvPr>
          <p:cNvSpPr>
            <a:spLocks xmlns:a="http://schemas.openxmlformats.org/drawingml/2006/main" noGrp="1"/>
          </p:cNvSpPr>
          <p:nvPr/>
        </p:nvSpPr>
        <p:spPr>
          <a:xfrm xmlns:a="http://schemas.openxmlformats.org/drawingml/2006/main">
            <a:off x="10953750" y="6257925"/>
            <a:ext cx="6286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200" b="0">
                <a:solidFill>
                  <a:srgbClr val="627269"/>
                </a:solidFill>
                <a:latin typeface="Liberation Sans"/>
                <a:ea typeface="Liberation Sans"/>
                <a:cs typeface="Liberation Sans"/>
              </a:defRPr>
            </a:pPr>
            <a:r>
              <a:rPr sz="1200" b="0">
                <a:solidFill>
                  <a:srgbClr val="627269"/>
                </a:solidFill>
                <a:latin typeface="Liberation Sans"/>
                <a:ea typeface="Liberation Sans"/>
                <a:cs typeface="Liberation Sans"/>
              </a:rPr>
              <a:t>3 / 3</a:t>
            </a:r>
          </a:p>
        </p:txBody>
      </p:sp>
      <p:sp>
        <p:nvSpPr>
          <p:cNvPr id="8" name="before-title">
            <a:extLst xmlns:a="http://schemas.openxmlformats.org/drawingml/2006/main">
              <a:ext uri="{FF2B5EF4-FFF2-40B4-BE49-F238E27FC236}">
                <a16:creationId xmlns:a16="http://schemas.microsoft.com/office/drawing/2014/main" id="{8741D91F-BD0B-44EA-8EFD-47C8C2BC83FD}"/>
              </a:ext>
            </a:extLst>
          </p:cNvPr>
          <p:cNvSpPr>
            <a:spLocks xmlns:a="http://schemas.openxmlformats.org/drawingml/2006/main" noGrp="1"/>
          </p:cNvSpPr>
          <p:nvPr/>
        </p:nvSpPr>
        <p:spPr>
          <a:xfrm xmlns:a="http://schemas.openxmlformats.org/drawingml/2006/main">
            <a:off x="742950" y="1752600"/>
            <a:ext cx="44196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875" b="1">
                <a:solidFill>
                  <a:srgbClr val="59615D"/>
                </a:solidFill>
                <a:latin typeface="Liberation Sans"/>
                <a:ea typeface="Liberation Sans"/>
                <a:cs typeface="Liberation Sans"/>
              </a:defRPr>
            </a:pPr>
            <a:r>
              <a:rPr sz="1875" b="1">
                <a:solidFill>
                  <a:srgbClr val="59615D"/>
                </a:solidFill>
                <a:latin typeface="Liberation Sans"/>
                <a:ea typeface="Liberation Sans"/>
                <a:cs typeface="Liberation Sans"/>
              </a:rPr>
              <a:t>HOW A WORKSHOP REQUEST MOVES</a:t>
            </a:r>
          </a:p>
        </p:txBody>
      </p:sp>
      <p:sp>
        <p:nvSpPr>
          <p:cNvPr id="9" name="before-step1">
            <a:extLst xmlns:a="http://schemas.openxmlformats.org/drawingml/2006/main">
              <a:ext uri="{FF2B5EF4-FFF2-40B4-BE49-F238E27FC236}">
                <a16:creationId xmlns:a16="http://schemas.microsoft.com/office/drawing/2014/main" id="{F9BF46EE-046B-4577-A6B7-847C5BDFC8D8}"/>
              </a:ext>
            </a:extLst>
          </p:cNvPr>
          <p:cNvSpPr>
            <a:spLocks xmlns:a="http://schemas.openxmlformats.org/drawingml/2006/main" noGrp="1"/>
          </p:cNvSpPr>
          <p:nvPr/>
        </p:nvSpPr>
        <p:spPr>
          <a:xfrm xmlns:a="http://schemas.openxmlformats.org/drawingml/2006/main">
            <a:off x="838200" y="2628900"/>
            <a:ext cx="41148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9615D"/>
                </a:solidFill>
                <a:latin typeface="Liberation Sans"/>
                <a:ea typeface="Liberation Sans"/>
                <a:cs typeface="Liberation Sans"/>
              </a:defRPr>
            </a:pPr>
            <a:r>
              <a:rPr sz="1575" b="0">
                <a:solidFill>
                  <a:srgbClr val="59615D"/>
                </a:solidFill>
                <a:latin typeface="Liberation Sans"/>
                <a:ea typeface="Liberation Sans"/>
                <a:cs typeface="Liberation Sans"/>
              </a:rPr>
              <a:t>1. Start with a request. The guest sends a class idea and their preferred date.</a:t>
            </a:r>
          </a:p>
        </p:txBody>
      </p:sp>
      <p:sp>
        <p:nvSpPr>
          <p:cNvPr id="10" name="before-step2">
            <a:extLst xmlns:a="http://schemas.openxmlformats.org/drawingml/2006/main">
              <a:ext uri="{FF2B5EF4-FFF2-40B4-BE49-F238E27FC236}">
                <a16:creationId xmlns:a16="http://schemas.microsoft.com/office/drawing/2014/main" id="{F5C9DA70-B012-4C2E-99F0-534EA47858D0}"/>
              </a:ext>
            </a:extLst>
          </p:cNvPr>
          <p:cNvSpPr>
            <a:spLocks xmlns:a="http://schemas.openxmlformats.org/drawingml/2006/main" noGrp="1"/>
          </p:cNvSpPr>
          <p:nvPr/>
        </p:nvSpPr>
        <p:spPr>
          <a:xfrm xmlns:a="http://schemas.openxmlformats.org/drawingml/2006/main">
            <a:off x="952500" y="3371850"/>
            <a:ext cx="402907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9615D"/>
                </a:solidFill>
                <a:latin typeface="Liberation Sans"/>
                <a:ea typeface="Liberation Sans"/>
                <a:cs typeface="Liberation Sans"/>
              </a:defRPr>
            </a:pPr>
            <a:r>
              <a:rPr sz="1575" b="0">
                <a:solidFill>
                  <a:srgbClr val="59615D"/>
                </a:solidFill>
                <a:latin typeface="Liberation Sans"/>
                <a:ea typeface="Liberation Sans"/>
                <a:cs typeface="Liberation Sans"/>
              </a:rPr>
              <a:t>2. Review the request. The coordinator checks the room and available supplies.</a:t>
            </a:r>
          </a:p>
        </p:txBody>
      </p:sp>
      <p:sp>
        <p:nvSpPr>
          <p:cNvPr id="11" name="before-step3">
            <a:extLst xmlns:a="http://schemas.openxmlformats.org/drawingml/2006/main">
              <a:ext uri="{FF2B5EF4-FFF2-40B4-BE49-F238E27FC236}">
                <a16:creationId xmlns:a16="http://schemas.microsoft.com/office/drawing/2014/main" id="{65D9F299-FD31-4E14-8FD8-4CA2D2E6B39A}"/>
              </a:ext>
            </a:extLst>
          </p:cNvPr>
          <p:cNvSpPr>
            <a:spLocks xmlns:a="http://schemas.openxmlformats.org/drawingml/2006/main" noGrp="1"/>
          </p:cNvSpPr>
          <p:nvPr/>
        </p:nvSpPr>
        <p:spPr>
          <a:xfrm xmlns:a="http://schemas.openxmlformats.org/drawingml/2006/main">
            <a:off x="771525" y="4219575"/>
            <a:ext cx="421005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9615D"/>
                </a:solidFill>
                <a:latin typeface="Liberation Sans"/>
                <a:ea typeface="Liberation Sans"/>
                <a:cs typeface="Liberation Sans"/>
              </a:defRPr>
            </a:pPr>
            <a:r>
              <a:rPr sz="1575" b="0">
                <a:solidFill>
                  <a:srgbClr val="59615D"/>
                </a:solidFill>
                <a:latin typeface="Liberation Sans"/>
                <a:ea typeface="Liberation Sans"/>
                <a:cs typeface="Liberation Sans"/>
              </a:rPr>
              <a:t>3. Confirm the details. The guest approves the date and class outline.</a:t>
            </a:r>
          </a:p>
        </p:txBody>
      </p:sp>
      <p:sp>
        <p:nvSpPr>
          <p:cNvPr id="12" name="before-step4">
            <a:extLst xmlns:a="http://schemas.openxmlformats.org/drawingml/2006/main">
              <a:ext uri="{FF2B5EF4-FFF2-40B4-BE49-F238E27FC236}">
                <a16:creationId xmlns:a16="http://schemas.microsoft.com/office/drawing/2014/main" id="{3DA280CE-4414-4204-BC8A-CE2F3304FB17}"/>
              </a:ext>
            </a:extLst>
          </p:cNvPr>
          <p:cNvSpPr>
            <a:spLocks xmlns:a="http://schemas.openxmlformats.org/drawingml/2006/main" noGrp="1"/>
          </p:cNvSpPr>
          <p:nvPr/>
        </p:nvSpPr>
        <p:spPr>
          <a:xfrm xmlns:a="http://schemas.openxmlformats.org/drawingml/2006/main">
            <a:off x="942975" y="5038725"/>
            <a:ext cx="40386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75" b="0">
                <a:solidFill>
                  <a:srgbClr val="59615D"/>
                </a:solidFill>
                <a:latin typeface="Liberation Sans"/>
                <a:ea typeface="Liberation Sans"/>
                <a:cs typeface="Liberation Sans"/>
              </a:defRPr>
            </a:pPr>
            <a:r>
              <a:rPr sz="1575" b="0">
                <a:solidFill>
                  <a:srgbClr val="59615D"/>
                </a:solidFill>
                <a:latin typeface="Liberation Sans"/>
                <a:ea typeface="Liberation Sans"/>
                <a:cs typeface="Liberation Sans"/>
              </a:rPr>
              <a:t>4. Prepare the class. The host sets up the room and materials.</a:t>
            </a:r>
          </a:p>
        </p:txBody>
      </p:sp>
      <p:sp>
        <p:nvSpPr>
          <p:cNvPr id="13" name="after-title">
            <a:extLst xmlns:a="http://schemas.openxmlformats.org/drawingml/2006/main">
              <a:ext uri="{FF2B5EF4-FFF2-40B4-BE49-F238E27FC236}">
                <a16:creationId xmlns:a16="http://schemas.microsoft.com/office/drawing/2014/main" id="{0A316A4C-94CB-48B8-81DC-28159DE855A7}"/>
              </a:ext>
            </a:extLst>
          </p:cNvPr>
          <p:cNvSpPr>
            <a:spLocks xmlns:a="http://schemas.openxmlformats.org/drawingml/2006/main" noGrp="1"/>
          </p:cNvSpPr>
          <p:nvPr/>
        </p:nvSpPr>
        <p:spPr>
          <a:xfrm xmlns:a="http://schemas.openxmlformats.org/drawingml/2006/main">
            <a:off x="6191250" y="1733550"/>
            <a:ext cx="53911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625" b="1">
                <a:solidFill>
                  <a:srgbClr val="183F34"/>
                </a:solidFill>
                <a:latin typeface="Liberation Sans"/>
                <a:ea typeface="Liberation Sans"/>
                <a:cs typeface="Liberation Sans"/>
              </a:defRPr>
            </a:pPr>
            <a:r>
              <a:rPr sz="2625" b="1">
                <a:solidFill>
                  <a:srgbClr val="183F34"/>
                </a:solidFill>
                <a:latin typeface="Liberation Sans"/>
                <a:ea typeface="Liberation Sans"/>
                <a:cs typeface="Liberation Sans"/>
              </a:rPr>
              <a:t>Workshop request process</a:t>
            </a:r>
          </a:p>
        </p:txBody>
      </p:sp>
      <p:sp>
        <p:nvSpPr>
          <p:cNvPr id="14" name="process-node-1">
            <a:extLst xmlns:a="http://schemas.openxmlformats.org/drawingml/2006/main">
              <a:ext uri="{FF2B5EF4-FFF2-40B4-BE49-F238E27FC236}">
                <a16:creationId xmlns:a16="http://schemas.microsoft.com/office/drawing/2014/main" id="{09A3D8BB-6446-43D5-AB27-30B44A303E0A}"/>
              </a:ext>
            </a:extLst>
          </p:cNvPr>
          <p:cNvSpPr>
            <a:spLocks xmlns:a="http://schemas.openxmlformats.org/drawingml/2006/main" noGrp="1"/>
          </p:cNvSpPr>
          <p:nvPr/>
        </p:nvSpPr>
        <p:spPr>
          <a:xfrm xmlns:a="http://schemas.openxmlformats.org/drawingml/2006/main">
            <a:off x="6219825" y="2524125"/>
            <a:ext cx="409575" cy="409575"/>
          </a:xfrm>
          <a:prstGeom xmlns:a="http://schemas.openxmlformats.org/drawingml/2006/main" prst="ellipse">
            <a:avLst/>
          </a:prstGeom>
          <a:solidFill xmlns:a="http://schemas.openxmlformats.org/drawingml/2006/main">
            <a:srgbClr val="183F34"/>
          </a:solidFill>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75" b="1">
                <a:solidFill>
                  <a:srgbClr val="DBED9A"/>
                </a:solidFill>
                <a:latin typeface="Liberation Sans"/>
                <a:ea typeface="Liberation Sans"/>
                <a:cs typeface="Liberation Sans"/>
              </a:defRPr>
            </a:pPr>
            <a:r>
              <a:rPr sz="1575" b="1">
                <a:solidFill>
                  <a:srgbClr val="DBED9A"/>
                </a:solidFill>
                <a:latin typeface="Liberation Sans"/>
                <a:ea typeface="Liberation Sans"/>
                <a:cs typeface="Liberation Sans"/>
              </a:rPr>
              <a:t>1</a:t>
            </a:r>
          </a:p>
        </p:txBody>
      </p:sp>
      <p:sp>
        <p:nvSpPr>
          <p:cNvPr id="15" name="process-connector-1">
            <a:extLst xmlns:a="http://schemas.openxmlformats.org/drawingml/2006/main">
              <a:ext uri="{FF2B5EF4-FFF2-40B4-BE49-F238E27FC236}">
                <a16:creationId xmlns:a16="http://schemas.microsoft.com/office/drawing/2014/main" id="{3EEF6722-B640-4556-9D47-760E129B86C3}"/>
              </a:ext>
            </a:extLst>
          </p:cNvPr>
          <p:cNvSpPr>
            <a:spLocks xmlns:a="http://schemas.openxmlformats.org/drawingml/2006/main" noGrp="1"/>
          </p:cNvSpPr>
          <p:nvPr/>
        </p:nvSpPr>
        <p:spPr>
          <a:xfrm xmlns:a="http://schemas.openxmlformats.org/drawingml/2006/main">
            <a:off x="6419850" y="2971800"/>
            <a:ext cx="0" cy="295275"/>
          </a:xfrm>
          <a:prstGeom xmlns:a="http://schemas.openxmlformats.org/drawingml/2006/main" prst="line">
            <a:avLst/>
          </a:prstGeom>
          <a:noFill xmlns:a="http://schemas.openxmlformats.org/drawingml/2006/main"/>
          <a:ln xmlns:a="http://schemas.openxmlformats.org/drawingml/2006/main" w="14288">
            <a:solidFill>
              <a:srgbClr val="183F34"/>
            </a:solidFill>
            <a:prstDash val="solid"/>
          </a:ln>
        </p:spPr>
      </p:sp>
      <p:sp>
        <p:nvSpPr>
          <p:cNvPr id="16" name="after-step-1">
            <a:extLst xmlns:a="http://schemas.openxmlformats.org/drawingml/2006/main">
              <a:ext uri="{FF2B5EF4-FFF2-40B4-BE49-F238E27FC236}">
                <a16:creationId xmlns:a16="http://schemas.microsoft.com/office/drawing/2014/main" id="{D2CC3425-5FEF-48E3-958E-D67AFAEF49A6}"/>
              </a:ext>
            </a:extLst>
          </p:cNvPr>
          <p:cNvSpPr>
            <a:spLocks xmlns:a="http://schemas.openxmlformats.org/drawingml/2006/main" noGrp="1"/>
          </p:cNvSpPr>
          <p:nvPr/>
        </p:nvSpPr>
        <p:spPr>
          <a:xfrm xmlns:a="http://schemas.openxmlformats.org/drawingml/2006/main">
            <a:off x="6848475" y="2505075"/>
            <a:ext cx="45529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1">
                <a:solidFill>
                  <a:srgbClr val="183F34"/>
                </a:solidFill>
                <a:latin typeface="Liberation Sans"/>
                <a:ea typeface="Liberation Sans"/>
                <a:cs typeface="Liberation Sans"/>
              </a:defRPr>
            </a:pPr>
            <a:r>
              <a:rPr sz="1950" b="1">
                <a:solidFill>
                  <a:srgbClr val="183F34"/>
                </a:solidFill>
                <a:latin typeface="Liberation Sans"/>
                <a:ea typeface="Liberation Sans"/>
                <a:cs typeface="Liberation Sans"/>
              </a:rPr>
              <a:t>Request</a:t>
            </a:r>
          </a:p>
        </p:txBody>
      </p:sp>
      <p:sp>
        <p:nvSpPr>
          <p:cNvPr id="17" name="after-detail-1">
            <a:extLst xmlns:a="http://schemas.openxmlformats.org/drawingml/2006/main">
              <a:ext uri="{FF2B5EF4-FFF2-40B4-BE49-F238E27FC236}">
                <a16:creationId xmlns:a16="http://schemas.microsoft.com/office/drawing/2014/main" id="{57F42902-0282-4609-A22B-5FE720D960BF}"/>
              </a:ext>
            </a:extLst>
          </p:cNvPr>
          <p:cNvSpPr>
            <a:spLocks xmlns:a="http://schemas.openxmlformats.org/drawingml/2006/main" noGrp="1"/>
          </p:cNvSpPr>
          <p:nvPr/>
        </p:nvSpPr>
        <p:spPr>
          <a:xfrm xmlns:a="http://schemas.openxmlformats.org/drawingml/2006/main">
            <a:off x="6848475" y="2847975"/>
            <a:ext cx="46482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27269"/>
                </a:solidFill>
                <a:latin typeface="Liberation Sans"/>
                <a:ea typeface="Liberation Sans"/>
                <a:cs typeface="Liberation Sans"/>
              </a:defRPr>
            </a:pPr>
            <a:r>
              <a:rPr sz="1500" b="0">
                <a:solidFill>
                  <a:srgbClr val="627269"/>
                </a:solidFill>
                <a:latin typeface="Liberation Sans"/>
                <a:ea typeface="Liberation Sans"/>
                <a:cs typeface="Liberation Sans"/>
              </a:rPr>
              <a:t>Guest sends a class idea and preferred date</a:t>
            </a:r>
          </a:p>
        </p:txBody>
      </p:sp>
      <p:sp>
        <p:nvSpPr>
          <p:cNvPr id="18" name="process-node-2">
            <a:extLst xmlns:a="http://schemas.openxmlformats.org/drawingml/2006/main">
              <a:ext uri="{FF2B5EF4-FFF2-40B4-BE49-F238E27FC236}">
                <a16:creationId xmlns:a16="http://schemas.microsoft.com/office/drawing/2014/main" id="{E346B569-9861-403B-89C6-FC6607575558}"/>
              </a:ext>
            </a:extLst>
          </p:cNvPr>
          <p:cNvSpPr>
            <a:spLocks xmlns:a="http://schemas.openxmlformats.org/drawingml/2006/main" noGrp="1"/>
          </p:cNvSpPr>
          <p:nvPr/>
        </p:nvSpPr>
        <p:spPr>
          <a:xfrm xmlns:a="http://schemas.openxmlformats.org/drawingml/2006/main">
            <a:off x="6219825" y="3343275"/>
            <a:ext cx="409575" cy="409575"/>
          </a:xfrm>
          <a:prstGeom xmlns:a="http://schemas.openxmlformats.org/drawingml/2006/main" prst="ellipse">
            <a:avLst/>
          </a:prstGeom>
          <a:solidFill xmlns:a="http://schemas.openxmlformats.org/drawingml/2006/main">
            <a:srgbClr val="183F34"/>
          </a:solidFill>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75" b="1">
                <a:solidFill>
                  <a:srgbClr val="DBED9A"/>
                </a:solidFill>
                <a:latin typeface="Liberation Sans"/>
                <a:ea typeface="Liberation Sans"/>
                <a:cs typeface="Liberation Sans"/>
              </a:defRPr>
            </a:pPr>
            <a:r>
              <a:rPr sz="1575" b="1">
                <a:solidFill>
                  <a:srgbClr val="DBED9A"/>
                </a:solidFill>
                <a:latin typeface="Liberation Sans"/>
                <a:ea typeface="Liberation Sans"/>
                <a:cs typeface="Liberation Sans"/>
              </a:rPr>
              <a:t>2</a:t>
            </a:r>
          </a:p>
        </p:txBody>
      </p:sp>
      <p:sp>
        <p:nvSpPr>
          <p:cNvPr id="19" name="process-connector-2">
            <a:extLst xmlns:a="http://schemas.openxmlformats.org/drawingml/2006/main">
              <a:ext uri="{FF2B5EF4-FFF2-40B4-BE49-F238E27FC236}">
                <a16:creationId xmlns:a16="http://schemas.microsoft.com/office/drawing/2014/main" id="{4BC5B90C-C32A-4605-BAEB-D62441C4444A}"/>
              </a:ext>
            </a:extLst>
          </p:cNvPr>
          <p:cNvSpPr>
            <a:spLocks xmlns:a="http://schemas.openxmlformats.org/drawingml/2006/main" noGrp="1"/>
          </p:cNvSpPr>
          <p:nvPr/>
        </p:nvSpPr>
        <p:spPr>
          <a:xfrm xmlns:a="http://schemas.openxmlformats.org/drawingml/2006/main">
            <a:off x="6419850" y="3790950"/>
            <a:ext cx="0" cy="295275"/>
          </a:xfrm>
          <a:prstGeom xmlns:a="http://schemas.openxmlformats.org/drawingml/2006/main" prst="line">
            <a:avLst/>
          </a:prstGeom>
          <a:noFill xmlns:a="http://schemas.openxmlformats.org/drawingml/2006/main"/>
          <a:ln xmlns:a="http://schemas.openxmlformats.org/drawingml/2006/main" w="14288">
            <a:solidFill>
              <a:srgbClr val="183F34"/>
            </a:solidFill>
            <a:prstDash val="solid"/>
          </a:ln>
        </p:spPr>
      </p:sp>
      <p:sp>
        <p:nvSpPr>
          <p:cNvPr id="20" name="after-step-2">
            <a:extLst xmlns:a="http://schemas.openxmlformats.org/drawingml/2006/main">
              <a:ext uri="{FF2B5EF4-FFF2-40B4-BE49-F238E27FC236}">
                <a16:creationId xmlns:a16="http://schemas.microsoft.com/office/drawing/2014/main" id="{AB7603E0-3ECA-41DF-81FD-9DA2E29F5C64}"/>
              </a:ext>
            </a:extLst>
          </p:cNvPr>
          <p:cNvSpPr>
            <a:spLocks xmlns:a="http://schemas.openxmlformats.org/drawingml/2006/main" noGrp="1"/>
          </p:cNvSpPr>
          <p:nvPr/>
        </p:nvSpPr>
        <p:spPr>
          <a:xfrm xmlns:a="http://schemas.openxmlformats.org/drawingml/2006/main">
            <a:off x="6848475" y="3324225"/>
            <a:ext cx="45529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1">
                <a:solidFill>
                  <a:srgbClr val="183F34"/>
                </a:solidFill>
                <a:latin typeface="Liberation Sans"/>
                <a:ea typeface="Liberation Sans"/>
                <a:cs typeface="Liberation Sans"/>
              </a:defRPr>
            </a:pPr>
            <a:r>
              <a:rPr sz="1950" b="1">
                <a:solidFill>
                  <a:srgbClr val="183F34"/>
                </a:solidFill>
                <a:latin typeface="Liberation Sans"/>
                <a:ea typeface="Liberation Sans"/>
                <a:cs typeface="Liberation Sans"/>
              </a:rPr>
              <a:t>Review</a:t>
            </a:r>
          </a:p>
        </p:txBody>
      </p:sp>
      <p:sp>
        <p:nvSpPr>
          <p:cNvPr id="21" name="after-detail-2">
            <a:extLst xmlns:a="http://schemas.openxmlformats.org/drawingml/2006/main">
              <a:ext uri="{FF2B5EF4-FFF2-40B4-BE49-F238E27FC236}">
                <a16:creationId xmlns:a16="http://schemas.microsoft.com/office/drawing/2014/main" id="{2881C67E-49DF-44CD-9DA5-57742237E4F9}"/>
              </a:ext>
            </a:extLst>
          </p:cNvPr>
          <p:cNvSpPr>
            <a:spLocks xmlns:a="http://schemas.openxmlformats.org/drawingml/2006/main" noGrp="1"/>
          </p:cNvSpPr>
          <p:nvPr/>
        </p:nvSpPr>
        <p:spPr>
          <a:xfrm xmlns:a="http://schemas.openxmlformats.org/drawingml/2006/main">
            <a:off x="6848475" y="3667125"/>
            <a:ext cx="46482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27269"/>
                </a:solidFill>
                <a:latin typeface="Liberation Sans"/>
                <a:ea typeface="Liberation Sans"/>
                <a:cs typeface="Liberation Sans"/>
              </a:defRPr>
            </a:pPr>
            <a:r>
              <a:rPr sz="1500" b="0">
                <a:solidFill>
                  <a:srgbClr val="627269"/>
                </a:solidFill>
                <a:latin typeface="Liberation Sans"/>
                <a:ea typeface="Liberation Sans"/>
                <a:cs typeface="Liberation Sans"/>
              </a:rPr>
              <a:t>Coordinator checks the room and supplies</a:t>
            </a:r>
          </a:p>
        </p:txBody>
      </p:sp>
      <p:sp>
        <p:nvSpPr>
          <p:cNvPr id="22" name="process-node-3">
            <a:extLst xmlns:a="http://schemas.openxmlformats.org/drawingml/2006/main">
              <a:ext uri="{FF2B5EF4-FFF2-40B4-BE49-F238E27FC236}">
                <a16:creationId xmlns:a16="http://schemas.microsoft.com/office/drawing/2014/main" id="{5276A493-D6F4-403F-9A9B-B68BD32E3A22}"/>
              </a:ext>
            </a:extLst>
          </p:cNvPr>
          <p:cNvSpPr>
            <a:spLocks xmlns:a="http://schemas.openxmlformats.org/drawingml/2006/main" noGrp="1"/>
          </p:cNvSpPr>
          <p:nvPr/>
        </p:nvSpPr>
        <p:spPr>
          <a:xfrm xmlns:a="http://schemas.openxmlformats.org/drawingml/2006/main">
            <a:off x="6219825" y="4162425"/>
            <a:ext cx="409575" cy="409575"/>
          </a:xfrm>
          <a:prstGeom xmlns:a="http://schemas.openxmlformats.org/drawingml/2006/main" prst="ellipse">
            <a:avLst/>
          </a:prstGeom>
          <a:solidFill xmlns:a="http://schemas.openxmlformats.org/drawingml/2006/main">
            <a:srgbClr val="183F34"/>
          </a:solidFill>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75" b="1">
                <a:solidFill>
                  <a:srgbClr val="DBED9A"/>
                </a:solidFill>
                <a:latin typeface="Liberation Sans"/>
                <a:ea typeface="Liberation Sans"/>
                <a:cs typeface="Liberation Sans"/>
              </a:defRPr>
            </a:pPr>
            <a:r>
              <a:rPr sz="1575" b="1">
                <a:solidFill>
                  <a:srgbClr val="DBED9A"/>
                </a:solidFill>
                <a:latin typeface="Liberation Sans"/>
                <a:ea typeface="Liberation Sans"/>
                <a:cs typeface="Liberation Sans"/>
              </a:rPr>
              <a:t>3</a:t>
            </a:r>
          </a:p>
        </p:txBody>
      </p:sp>
      <p:sp>
        <p:nvSpPr>
          <p:cNvPr id="23" name="process-connector-3">
            <a:extLst xmlns:a="http://schemas.openxmlformats.org/drawingml/2006/main">
              <a:ext uri="{FF2B5EF4-FFF2-40B4-BE49-F238E27FC236}">
                <a16:creationId xmlns:a16="http://schemas.microsoft.com/office/drawing/2014/main" id="{E90D1BA9-4DF8-4467-861C-64F8D4A6EE8D}"/>
              </a:ext>
            </a:extLst>
          </p:cNvPr>
          <p:cNvSpPr>
            <a:spLocks xmlns:a="http://schemas.openxmlformats.org/drawingml/2006/main" noGrp="1"/>
          </p:cNvSpPr>
          <p:nvPr/>
        </p:nvSpPr>
        <p:spPr>
          <a:xfrm xmlns:a="http://schemas.openxmlformats.org/drawingml/2006/main">
            <a:off x="6419850" y="4610100"/>
            <a:ext cx="0" cy="295275"/>
          </a:xfrm>
          <a:prstGeom xmlns:a="http://schemas.openxmlformats.org/drawingml/2006/main" prst="line">
            <a:avLst/>
          </a:prstGeom>
          <a:noFill xmlns:a="http://schemas.openxmlformats.org/drawingml/2006/main"/>
          <a:ln xmlns:a="http://schemas.openxmlformats.org/drawingml/2006/main" w="14288">
            <a:solidFill>
              <a:srgbClr val="183F34"/>
            </a:solidFill>
            <a:prstDash val="solid"/>
          </a:ln>
        </p:spPr>
      </p:sp>
      <p:sp>
        <p:nvSpPr>
          <p:cNvPr id="24" name="after-step-3">
            <a:extLst xmlns:a="http://schemas.openxmlformats.org/drawingml/2006/main">
              <a:ext uri="{FF2B5EF4-FFF2-40B4-BE49-F238E27FC236}">
                <a16:creationId xmlns:a16="http://schemas.microsoft.com/office/drawing/2014/main" id="{54597FA7-C487-423E-9D91-CFB567C3AFEB}"/>
              </a:ext>
            </a:extLst>
          </p:cNvPr>
          <p:cNvSpPr>
            <a:spLocks xmlns:a="http://schemas.openxmlformats.org/drawingml/2006/main" noGrp="1"/>
          </p:cNvSpPr>
          <p:nvPr/>
        </p:nvSpPr>
        <p:spPr>
          <a:xfrm xmlns:a="http://schemas.openxmlformats.org/drawingml/2006/main">
            <a:off x="6848475" y="4143375"/>
            <a:ext cx="45529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1">
                <a:solidFill>
                  <a:srgbClr val="183F34"/>
                </a:solidFill>
                <a:latin typeface="Liberation Sans"/>
                <a:ea typeface="Liberation Sans"/>
                <a:cs typeface="Liberation Sans"/>
              </a:defRPr>
            </a:pPr>
            <a:r>
              <a:rPr sz="1950" b="1">
                <a:solidFill>
                  <a:srgbClr val="183F34"/>
                </a:solidFill>
                <a:latin typeface="Liberation Sans"/>
                <a:ea typeface="Liberation Sans"/>
                <a:cs typeface="Liberation Sans"/>
              </a:rPr>
              <a:t>Confirm</a:t>
            </a:r>
          </a:p>
        </p:txBody>
      </p:sp>
      <p:sp>
        <p:nvSpPr>
          <p:cNvPr id="25" name="after-detail-3">
            <a:extLst xmlns:a="http://schemas.openxmlformats.org/drawingml/2006/main">
              <a:ext uri="{FF2B5EF4-FFF2-40B4-BE49-F238E27FC236}">
                <a16:creationId xmlns:a16="http://schemas.microsoft.com/office/drawing/2014/main" id="{94F1EF74-BDD0-4052-A170-A7EB45633673}"/>
              </a:ext>
            </a:extLst>
          </p:cNvPr>
          <p:cNvSpPr>
            <a:spLocks xmlns:a="http://schemas.openxmlformats.org/drawingml/2006/main" noGrp="1"/>
          </p:cNvSpPr>
          <p:nvPr/>
        </p:nvSpPr>
        <p:spPr>
          <a:xfrm xmlns:a="http://schemas.openxmlformats.org/drawingml/2006/main">
            <a:off x="6848475" y="4486275"/>
            <a:ext cx="46482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27269"/>
                </a:solidFill>
                <a:latin typeface="Liberation Sans"/>
                <a:ea typeface="Liberation Sans"/>
                <a:cs typeface="Liberation Sans"/>
              </a:defRPr>
            </a:pPr>
            <a:r>
              <a:rPr sz="1500" b="0">
                <a:solidFill>
                  <a:srgbClr val="627269"/>
                </a:solidFill>
                <a:latin typeface="Liberation Sans"/>
                <a:ea typeface="Liberation Sans"/>
                <a:cs typeface="Liberation Sans"/>
              </a:rPr>
              <a:t>Guest approves the date and class outline</a:t>
            </a:r>
          </a:p>
        </p:txBody>
      </p:sp>
      <p:sp>
        <p:nvSpPr>
          <p:cNvPr id="26" name="process-node-4">
            <a:extLst xmlns:a="http://schemas.openxmlformats.org/drawingml/2006/main">
              <a:ext uri="{FF2B5EF4-FFF2-40B4-BE49-F238E27FC236}">
                <a16:creationId xmlns:a16="http://schemas.microsoft.com/office/drawing/2014/main" id="{6754A801-F742-46F1-ADE1-B93B2ACF40F8}"/>
              </a:ext>
            </a:extLst>
          </p:cNvPr>
          <p:cNvSpPr>
            <a:spLocks xmlns:a="http://schemas.openxmlformats.org/drawingml/2006/main" noGrp="1"/>
          </p:cNvSpPr>
          <p:nvPr/>
        </p:nvSpPr>
        <p:spPr>
          <a:xfrm xmlns:a="http://schemas.openxmlformats.org/drawingml/2006/main">
            <a:off x="6219825" y="4981575"/>
            <a:ext cx="409575" cy="409575"/>
          </a:xfrm>
          <a:prstGeom xmlns:a="http://schemas.openxmlformats.org/drawingml/2006/main" prst="ellipse">
            <a:avLst/>
          </a:prstGeom>
          <a:solidFill xmlns:a="http://schemas.openxmlformats.org/drawingml/2006/main">
            <a:srgbClr val="183F34"/>
          </a:solidFill>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ctr">
              <a:defRPr sz="1575" b="1">
                <a:solidFill>
                  <a:srgbClr val="DBED9A"/>
                </a:solidFill>
                <a:latin typeface="Liberation Sans"/>
                <a:ea typeface="Liberation Sans"/>
                <a:cs typeface="Liberation Sans"/>
              </a:defRPr>
            </a:pPr>
            <a:r>
              <a:rPr sz="1575" b="1">
                <a:solidFill>
                  <a:srgbClr val="DBED9A"/>
                </a:solidFill>
                <a:latin typeface="Liberation Sans"/>
                <a:ea typeface="Liberation Sans"/>
                <a:cs typeface="Liberation Sans"/>
              </a:rPr>
              <a:t>4</a:t>
            </a:r>
          </a:p>
        </p:txBody>
      </p:sp>
      <p:sp>
        <p:nvSpPr>
          <p:cNvPr id="27" name="after-step-4">
            <a:extLst xmlns:a="http://schemas.openxmlformats.org/drawingml/2006/main">
              <a:ext uri="{FF2B5EF4-FFF2-40B4-BE49-F238E27FC236}">
                <a16:creationId xmlns:a16="http://schemas.microsoft.com/office/drawing/2014/main" id="{96F5DF8A-E670-44BA-AF49-DE3454ABF4A8}"/>
              </a:ext>
            </a:extLst>
          </p:cNvPr>
          <p:cNvSpPr>
            <a:spLocks xmlns:a="http://schemas.openxmlformats.org/drawingml/2006/main" noGrp="1"/>
          </p:cNvSpPr>
          <p:nvPr/>
        </p:nvSpPr>
        <p:spPr>
          <a:xfrm xmlns:a="http://schemas.openxmlformats.org/drawingml/2006/main">
            <a:off x="6848475" y="4962525"/>
            <a:ext cx="45529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1">
                <a:solidFill>
                  <a:srgbClr val="183F34"/>
                </a:solidFill>
                <a:latin typeface="Liberation Sans"/>
                <a:ea typeface="Liberation Sans"/>
                <a:cs typeface="Liberation Sans"/>
              </a:defRPr>
            </a:pPr>
            <a:r>
              <a:rPr sz="1950" b="1">
                <a:solidFill>
                  <a:srgbClr val="183F34"/>
                </a:solidFill>
                <a:latin typeface="Liberation Sans"/>
                <a:ea typeface="Liberation Sans"/>
                <a:cs typeface="Liberation Sans"/>
              </a:rPr>
              <a:t>Prepare</a:t>
            </a:r>
          </a:p>
        </p:txBody>
      </p:sp>
      <p:sp>
        <p:nvSpPr>
          <p:cNvPr id="28" name="after-detail-4">
            <a:extLst xmlns:a="http://schemas.openxmlformats.org/drawingml/2006/main">
              <a:ext uri="{FF2B5EF4-FFF2-40B4-BE49-F238E27FC236}">
                <a16:creationId xmlns:a16="http://schemas.microsoft.com/office/drawing/2014/main" id="{70324A76-8661-418F-BAEB-0A57F8773230}"/>
              </a:ext>
            </a:extLst>
          </p:cNvPr>
          <p:cNvSpPr>
            <a:spLocks xmlns:a="http://schemas.openxmlformats.org/drawingml/2006/main" noGrp="1"/>
          </p:cNvSpPr>
          <p:nvPr/>
        </p:nvSpPr>
        <p:spPr>
          <a:xfrm xmlns:a="http://schemas.openxmlformats.org/drawingml/2006/main">
            <a:off x="6848475" y="5305425"/>
            <a:ext cx="46482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500" b="0">
                <a:solidFill>
                  <a:srgbClr val="627269"/>
                </a:solidFill>
                <a:latin typeface="Liberation Sans"/>
                <a:ea typeface="Liberation Sans"/>
                <a:cs typeface="Liberation Sans"/>
              </a:defRPr>
            </a:pPr>
            <a:r>
              <a:rPr sz="1500" b="0">
                <a:solidFill>
                  <a:srgbClr val="627269"/>
                </a:solidFill>
                <a:latin typeface="Liberation Sans"/>
                <a:ea typeface="Liberation Sans"/>
                <a:cs typeface="Liberation Sans"/>
              </a:rPr>
              <a:t>Host sets up the room and materials</a:t>
            </a:r>
          </a:p>
        </p:txBody>
      </p:sp>
    </p:spTree>
    <p:extLst>
      <p:ext uri="{BB962C8B-B14F-4D97-AF65-F5344CB8AC3E}">
        <p14:creationId xmlns:p14="http://schemas.microsoft.com/office/powerpoint/2010/main" val="38708281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2026-09-30T11:14:03.7820000Z</dcterms:created>
  <dcterms:modified xsi:type="dcterms:W3CDTF">2026-09-30T11:14:03.7820000Z</dcterms:modified>
</coreProperties>
</file>